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380" r:id="rId5"/>
    <p:sldId id="3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FF00"/>
    <a:srgbClr val="FFE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11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20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bradford-external.sabacloud.com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bradford-external.sabacloud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A9B03-411F-460C-BC05-6AE7BA94B9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450B2C3-FF2F-4350-8ACD-870E08F7E28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200" dirty="0" smtClean="0">
            <a:solidFill>
              <a:sysClr val="windowText" lastClr="000000"/>
            </a:solidFill>
          </a:endParaRPr>
        </a:p>
        <a:p>
          <a:endParaRPr lang="en-US" sz="1200" dirty="0">
            <a:solidFill>
              <a:sysClr val="windowText" lastClr="000000"/>
            </a:solidFill>
          </a:endParaRPr>
        </a:p>
        <a:p>
          <a:r>
            <a:rPr lang="en-US" sz="1600" b="1" dirty="0">
              <a:solidFill>
                <a:sysClr val="windowText" lastClr="000000"/>
              </a:solidFill>
            </a:rPr>
            <a:t>Mandatory direct training module</a:t>
          </a:r>
          <a:r>
            <a:rPr lang="en-US" sz="1600" b="1" dirty="0" smtClean="0">
              <a:solidFill>
                <a:sysClr val="windowText" lastClr="000000"/>
              </a:solidFill>
            </a:rPr>
            <a:t>:                                       </a:t>
          </a:r>
          <a:r>
            <a:rPr lang="en-US" sz="1600" b="1" dirty="0" smtClean="0">
              <a:solidFill>
                <a:schemeClr val="tx1"/>
              </a:solidFill>
            </a:rPr>
            <a:t>The Early Help Assessment and SMART Planning </a:t>
          </a:r>
          <a:endParaRPr lang="en-US" sz="1600" b="1" dirty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ysClr val="windowText" lastClr="000000"/>
              </a:solidFill>
            </a:rPr>
            <a:t>How </a:t>
          </a:r>
          <a:r>
            <a:rPr lang="en-US" sz="1600" dirty="0">
              <a:solidFill>
                <a:sysClr val="windowText" lastClr="000000"/>
              </a:solidFill>
            </a:rPr>
            <a:t>to complete an </a:t>
          </a:r>
          <a:r>
            <a:rPr lang="en-US" sz="1600" dirty="0" smtClean="0">
              <a:solidFill>
                <a:sysClr val="windowText" lastClr="000000"/>
              </a:solidFill>
            </a:rPr>
            <a:t>Early Help Assessment </a:t>
          </a:r>
          <a:endParaRPr lang="en-US" sz="1600" dirty="0">
            <a:solidFill>
              <a:sysClr val="windowText" lastClr="000000"/>
            </a:solidFill>
          </a:endParaRPr>
        </a:p>
        <a:p>
          <a:r>
            <a:rPr lang="en-US" sz="1600" dirty="0">
              <a:solidFill>
                <a:sysClr val="windowText" lastClr="000000"/>
              </a:solidFill>
            </a:rPr>
            <a:t>How to involve children, young </a:t>
          </a:r>
          <a:r>
            <a:rPr lang="en-US" sz="1600" dirty="0" smtClean="0">
              <a:solidFill>
                <a:sysClr val="windowText" lastClr="000000"/>
              </a:solidFill>
            </a:rPr>
            <a:t>people and families </a:t>
          </a:r>
          <a:r>
            <a:rPr lang="en-US" sz="1600" dirty="0">
              <a:solidFill>
                <a:sysClr val="windowText" lastClr="000000"/>
              </a:solidFill>
            </a:rPr>
            <a:t>in the </a:t>
          </a:r>
          <a:r>
            <a:rPr lang="en-US" sz="1600" dirty="0" smtClean="0">
              <a:solidFill>
                <a:sysClr val="windowText" lastClr="000000"/>
              </a:solidFill>
            </a:rPr>
            <a:t>process</a:t>
          </a:r>
        </a:p>
        <a:p>
          <a:r>
            <a:rPr lang="en-US" sz="1600" dirty="0" smtClean="0">
              <a:solidFill>
                <a:schemeClr val="tx1"/>
              </a:solidFill>
            </a:rPr>
            <a:t>Overcoming Challenges </a:t>
          </a:r>
          <a:r>
            <a:rPr lang="en-US" sz="1050" dirty="0" smtClean="0">
              <a:solidFill>
                <a:schemeClr val="tx1"/>
              </a:solidFill>
            </a:rPr>
            <a:t> </a:t>
          </a:r>
          <a:endParaRPr lang="en-US" sz="1050" dirty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chemeClr val="tx1"/>
              </a:solidFill>
            </a:rPr>
            <a:t>How </a:t>
          </a:r>
          <a:r>
            <a:rPr lang="en-US" sz="1600" dirty="0">
              <a:solidFill>
                <a:schemeClr val="tx1"/>
              </a:solidFill>
            </a:rPr>
            <a:t>to analyse the </a:t>
          </a:r>
          <a:r>
            <a:rPr lang="en-US" sz="1600" dirty="0" smtClean="0">
              <a:solidFill>
                <a:schemeClr val="tx1"/>
              </a:solidFill>
            </a:rPr>
            <a:t>information gathered</a:t>
          </a:r>
          <a:endParaRPr lang="en-US" sz="1600" dirty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ysClr val="windowText" lastClr="000000"/>
              </a:solidFill>
            </a:rPr>
            <a:t>What </a:t>
          </a:r>
          <a:r>
            <a:rPr lang="en-US" sz="1600" dirty="0">
              <a:solidFill>
                <a:sysClr val="windowText" lastClr="000000"/>
              </a:solidFill>
            </a:rPr>
            <a:t>is a SMART </a:t>
          </a:r>
          <a:r>
            <a:rPr lang="en-US" sz="1600" dirty="0" smtClean="0">
              <a:solidFill>
                <a:sysClr val="windowText" lastClr="000000"/>
              </a:solidFill>
            </a:rPr>
            <a:t>plan?</a:t>
          </a:r>
          <a:endParaRPr lang="en-US" sz="1600" dirty="0">
            <a:solidFill>
              <a:sysClr val="windowText" lastClr="000000"/>
            </a:solidFill>
          </a:endParaRPr>
        </a:p>
        <a:p>
          <a:endParaRPr lang="en-US" sz="1200" dirty="0">
            <a:solidFill>
              <a:sysClr val="windowText" lastClr="000000"/>
            </a:solidFill>
          </a:endParaRPr>
        </a:p>
        <a:p>
          <a:endParaRPr lang="en-US" sz="1200" dirty="0">
            <a:solidFill>
              <a:sysClr val="windowText" lastClr="000000"/>
            </a:solidFill>
          </a:endParaRPr>
        </a:p>
        <a:p>
          <a:endParaRPr lang="en-US" sz="1200" dirty="0">
            <a:solidFill>
              <a:sysClr val="windowText" lastClr="000000"/>
            </a:solidFill>
          </a:endParaRPr>
        </a:p>
        <a:p>
          <a:endParaRPr lang="en-US" sz="1200" dirty="0">
            <a:solidFill>
              <a:sysClr val="windowText" lastClr="000000"/>
            </a:solidFill>
          </a:endParaRPr>
        </a:p>
      </dgm:t>
    </dgm:pt>
    <dgm:pt modelId="{40B32376-8928-4091-A530-39059941C456}" type="parTrans" cxnId="{69938283-C92F-4014-B1CA-1F898F8A5B80}">
      <dgm:prSet/>
      <dgm:spPr/>
      <dgm:t>
        <a:bodyPr/>
        <a:lstStyle/>
        <a:p>
          <a:endParaRPr lang="en-US"/>
        </a:p>
      </dgm:t>
    </dgm:pt>
    <dgm:pt modelId="{4EE0E81F-1561-4E52-839E-486B96769416}" type="sibTrans" cxnId="{69938283-C92F-4014-B1CA-1F898F8A5B80}">
      <dgm:prSet/>
      <dgm:spPr/>
      <dgm:t>
        <a:bodyPr/>
        <a:lstStyle/>
        <a:p>
          <a:endParaRPr lang="en-US"/>
        </a:p>
      </dgm:t>
    </dgm:pt>
    <dgm:pt modelId="{1A1F8107-EB75-4708-BB1A-5C6A17128E3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ysClr val="windowText" lastClr="000000"/>
              </a:solidFill>
            </a:rPr>
            <a:t>Mandatory direct training </a:t>
          </a:r>
          <a:r>
            <a:rPr lang="en-US" sz="1600" b="1" dirty="0" smtClean="0">
              <a:solidFill>
                <a:sysClr val="windowText" lastClr="000000"/>
              </a:solidFill>
            </a:rPr>
            <a:t>module:                                      </a:t>
          </a:r>
          <a:r>
            <a:rPr lang="en-US" sz="1600" b="1" dirty="0" smtClean="0">
              <a:solidFill>
                <a:schemeClr val="tx1"/>
              </a:solidFill>
            </a:rPr>
            <a:t>The Team Around the Family and Measuring Impact </a:t>
          </a:r>
          <a:endParaRPr lang="en-US" sz="1050" b="1" dirty="0">
            <a:solidFill>
              <a:schemeClr val="tx1"/>
            </a:solidFill>
          </a:endParaRPr>
        </a:p>
        <a:p>
          <a:r>
            <a:rPr lang="en-US" sz="1600" dirty="0" smtClean="0">
              <a:solidFill>
                <a:sysClr val="windowText" lastClr="000000"/>
              </a:solidFill>
            </a:rPr>
            <a:t>What </a:t>
          </a:r>
          <a:r>
            <a:rPr lang="en-US" sz="1600" dirty="0">
              <a:solidFill>
                <a:sysClr val="windowText" lastClr="000000"/>
              </a:solidFill>
            </a:rPr>
            <a:t>is the Team Around the </a:t>
          </a:r>
          <a:r>
            <a:rPr lang="en-US" sz="1600" dirty="0" smtClean="0">
              <a:solidFill>
                <a:sysClr val="windowText" lastClr="000000"/>
              </a:solidFill>
            </a:rPr>
            <a:t>Family (TAF</a:t>
          </a:r>
          <a:r>
            <a:rPr lang="en-US" sz="1600" dirty="0" smtClean="0">
              <a:solidFill>
                <a:sysClr val="windowText" lastClr="000000"/>
              </a:solidFill>
            </a:rPr>
            <a:t>)</a:t>
          </a:r>
          <a:endParaRPr lang="en-US" sz="1600" dirty="0">
            <a:solidFill>
              <a:sysClr val="windowText" lastClr="000000"/>
            </a:solidFill>
          </a:endParaRPr>
        </a:p>
        <a:p>
          <a:r>
            <a:rPr lang="en-US" sz="1600" dirty="0">
              <a:solidFill>
                <a:sysClr val="windowText" lastClr="000000"/>
              </a:solidFill>
            </a:rPr>
            <a:t>How to plan and run a TAF</a:t>
          </a:r>
        </a:p>
        <a:p>
          <a:r>
            <a:rPr lang="en-US" sz="1600" dirty="0">
              <a:solidFill>
                <a:sysClr val="windowText" lastClr="000000"/>
              </a:solidFill>
            </a:rPr>
            <a:t>Who should be involved</a:t>
          </a:r>
        </a:p>
        <a:p>
          <a:r>
            <a:rPr lang="en-US" sz="1600" dirty="0">
              <a:solidFill>
                <a:sysClr val="windowText" lastClr="000000"/>
              </a:solidFill>
            </a:rPr>
            <a:t>How to record </a:t>
          </a:r>
          <a:r>
            <a:rPr lang="en-US" sz="1600" dirty="0" smtClean="0">
              <a:solidFill>
                <a:sysClr val="windowText" lastClr="000000"/>
              </a:solidFill>
            </a:rPr>
            <a:t>and review the </a:t>
          </a:r>
          <a:r>
            <a:rPr lang="en-US" sz="1600" dirty="0">
              <a:solidFill>
                <a:sysClr val="windowText" lastClr="000000"/>
              </a:solidFill>
            </a:rPr>
            <a:t>TAF</a:t>
          </a:r>
        </a:p>
        <a:p>
          <a:r>
            <a:rPr lang="en-US" sz="1600" dirty="0" smtClean="0">
              <a:solidFill>
                <a:sysClr val="windowText" lastClr="000000"/>
              </a:solidFill>
            </a:rPr>
            <a:t>How </a:t>
          </a:r>
          <a:r>
            <a:rPr lang="en-US" sz="1600" dirty="0">
              <a:solidFill>
                <a:sysClr val="windowText" lastClr="000000"/>
              </a:solidFill>
            </a:rPr>
            <a:t>to Evaluate Impact.</a:t>
          </a:r>
        </a:p>
      </dgm:t>
    </dgm:pt>
    <dgm:pt modelId="{6D8666B1-5ABE-4164-BC2C-4FFF5EBA3EB6}" type="sibTrans" cxnId="{C50E9481-171A-4927-AEAC-7D8B94428855}">
      <dgm:prSet/>
      <dgm:spPr/>
      <dgm:t>
        <a:bodyPr/>
        <a:lstStyle/>
        <a:p>
          <a:endParaRPr lang="en-US"/>
        </a:p>
      </dgm:t>
    </dgm:pt>
    <dgm:pt modelId="{47C4F329-2646-4E0B-8912-DF66B8D57241}" type="parTrans" cxnId="{C50E9481-171A-4927-AEAC-7D8B94428855}">
      <dgm:prSet/>
      <dgm:spPr/>
      <dgm:t>
        <a:bodyPr/>
        <a:lstStyle/>
        <a:p>
          <a:endParaRPr lang="en-US"/>
        </a:p>
      </dgm:t>
    </dgm:pt>
    <dgm:pt modelId="{F91939B2-E5E8-4CFA-BD9B-48AB418ECDC4}">
      <dgm:prSet phldrT="[Text]" custT="1"/>
      <dgm:spPr/>
      <dgm:t>
        <a:bodyPr/>
        <a:lstStyle/>
        <a:p>
          <a:r>
            <a:rPr lang="en-US" sz="1600" b="1" dirty="0">
              <a:solidFill>
                <a:sysClr val="windowText" lastClr="000000"/>
              </a:solidFill>
            </a:rPr>
            <a:t>Mandatory </a:t>
          </a:r>
          <a:r>
            <a:rPr lang="en-US" sz="1600" b="1" dirty="0" smtClean="0">
              <a:solidFill>
                <a:sysClr val="windowText" lastClr="000000"/>
              </a:solidFill>
            </a:rPr>
            <a:t>Induction e-learning course:                                                   </a:t>
          </a:r>
          <a:r>
            <a:rPr lang="en-US" sz="1600" b="1" dirty="0" smtClean="0">
              <a:solidFill>
                <a:schemeClr val="tx1"/>
              </a:solidFill>
            </a:rPr>
            <a:t>Early Help for Children and Families </a:t>
          </a:r>
          <a:endParaRPr lang="en-US" sz="1600" b="1" dirty="0">
            <a:solidFill>
              <a:schemeClr val="tx1"/>
            </a:solidFill>
          </a:endParaRPr>
        </a:p>
        <a:p>
          <a:r>
            <a:rPr lang="en-US" sz="1600" dirty="0">
              <a:solidFill>
                <a:sysClr val="windowText" lastClr="000000"/>
              </a:solidFill>
            </a:rPr>
            <a:t>What is Early </a:t>
          </a:r>
          <a:r>
            <a:rPr lang="en-US" sz="1600" dirty="0" smtClean="0">
              <a:solidFill>
                <a:sysClr val="windowText" lastClr="000000"/>
              </a:solidFill>
            </a:rPr>
            <a:t>Help?</a:t>
          </a:r>
          <a:endParaRPr lang="en-US" sz="1600" dirty="0">
            <a:solidFill>
              <a:sysClr val="windowText" lastClr="000000"/>
            </a:solidFill>
          </a:endParaRPr>
        </a:p>
        <a:p>
          <a:r>
            <a:rPr lang="en-US" sz="1600" dirty="0">
              <a:solidFill>
                <a:sysClr val="windowText" lastClr="000000"/>
              </a:solidFill>
            </a:rPr>
            <a:t>What is the Lead Practitioner </a:t>
          </a:r>
          <a:r>
            <a:rPr lang="en-US" sz="1600" dirty="0" smtClean="0">
              <a:solidFill>
                <a:sysClr val="windowText" lastClr="000000"/>
              </a:solidFill>
            </a:rPr>
            <a:t>role?</a:t>
          </a:r>
          <a:endParaRPr lang="en-US" sz="1600" dirty="0">
            <a:solidFill>
              <a:sysClr val="windowText" lastClr="000000"/>
            </a:solidFill>
          </a:endParaRPr>
        </a:p>
        <a:p>
          <a:r>
            <a:rPr lang="en-US" sz="1600" dirty="0">
              <a:solidFill>
                <a:sysClr val="windowText" lastClr="000000"/>
              </a:solidFill>
            </a:rPr>
            <a:t>What are </a:t>
          </a:r>
          <a:r>
            <a:rPr lang="en-US" sz="1600" dirty="0" smtClean="0">
              <a:solidFill>
                <a:schemeClr val="tx1"/>
              </a:solidFill>
            </a:rPr>
            <a:t>Early Help Coordinators?</a:t>
          </a:r>
          <a:endParaRPr lang="en-US" sz="1600" dirty="0">
            <a:solidFill>
              <a:schemeClr val="tx1"/>
            </a:solidFill>
          </a:endParaRPr>
        </a:p>
        <a:p>
          <a:endParaRPr lang="en-US" sz="1600" dirty="0" smtClean="0">
            <a:solidFill>
              <a:schemeClr val="tx1"/>
            </a:solidFill>
          </a:endParaRPr>
        </a:p>
        <a:p>
          <a:r>
            <a:rPr lang="en-US" sz="1050" dirty="0" smtClean="0">
              <a:solidFill>
                <a:schemeClr val="tx1"/>
              </a:solidFill>
            </a:rPr>
            <a:t>Please note: The  Induction E-learning is required to be completed prior to  accessing the direct training modules</a:t>
          </a:r>
          <a:endParaRPr lang="en-US" sz="1050" dirty="0">
            <a:solidFill>
              <a:schemeClr val="tx1"/>
            </a:solidFill>
          </a:endParaRPr>
        </a:p>
      </dgm:t>
    </dgm:pt>
    <dgm:pt modelId="{A7030A68-8B66-4F06-B2D9-B51ACDF86DDB}" type="sibTrans" cxnId="{1E23D905-27ED-490E-8224-8558FBF19830}">
      <dgm:prSet/>
      <dgm:spPr/>
      <dgm:t>
        <a:bodyPr/>
        <a:lstStyle/>
        <a:p>
          <a:endParaRPr lang="en-US"/>
        </a:p>
      </dgm:t>
    </dgm:pt>
    <dgm:pt modelId="{4C83AFA8-9921-4A7A-96FF-6774358CEFC9}" type="parTrans" cxnId="{1E23D905-27ED-490E-8224-8558FBF19830}">
      <dgm:prSet/>
      <dgm:spPr/>
      <dgm:t>
        <a:bodyPr/>
        <a:lstStyle/>
        <a:p>
          <a:endParaRPr lang="en-US"/>
        </a:p>
      </dgm:t>
    </dgm:pt>
    <dgm:pt modelId="{76CC74D4-08DB-4B99-AE2F-FCF4D933919A}" type="pres">
      <dgm:prSet presAssocID="{D3AA9B03-411F-460C-BC05-6AE7BA94B997}" presName="CompostProcess" presStyleCnt="0">
        <dgm:presLayoutVars>
          <dgm:dir/>
          <dgm:resizeHandles val="exact"/>
        </dgm:presLayoutVars>
      </dgm:prSet>
      <dgm:spPr/>
    </dgm:pt>
    <dgm:pt modelId="{92E2B317-2398-41DF-B8C5-F31FA03F634A}" type="pres">
      <dgm:prSet presAssocID="{D3AA9B03-411F-460C-BC05-6AE7BA94B997}" presName="arrow" presStyleLbl="bgShp" presStyleIdx="0" presStyleCnt="1"/>
      <dgm:spPr/>
    </dgm:pt>
    <dgm:pt modelId="{8EAE6145-ECDD-479E-B583-3025C4CA4141}" type="pres">
      <dgm:prSet presAssocID="{D3AA9B03-411F-460C-BC05-6AE7BA94B997}" presName="linearProcess" presStyleCnt="0"/>
      <dgm:spPr/>
    </dgm:pt>
    <dgm:pt modelId="{8FC4AFC8-46E6-44A6-B82A-56C1553B8FF7}" type="pres">
      <dgm:prSet presAssocID="{F91939B2-E5E8-4CFA-BD9B-48AB418ECDC4}" presName="textNode" presStyleLbl="node1" presStyleIdx="0" presStyleCnt="3" custScaleY="192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382D5-EC3A-4B03-9FEE-E788334AECB0}" type="pres">
      <dgm:prSet presAssocID="{A7030A68-8B66-4F06-B2D9-B51ACDF86DDB}" presName="sibTrans" presStyleCnt="0"/>
      <dgm:spPr/>
    </dgm:pt>
    <dgm:pt modelId="{CF6C3EBA-0081-4F6A-BFCC-3DD29DD77DBB}" type="pres">
      <dgm:prSet presAssocID="{5450B2C3-FF2F-4350-8ACD-870E08F7E28D}" presName="textNode" presStyleLbl="node1" presStyleIdx="1" presStyleCnt="3" custScaleY="192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62213-DAFC-41A1-9B53-6B4A3134FA83}" type="pres">
      <dgm:prSet presAssocID="{4EE0E81F-1561-4E52-839E-486B96769416}" presName="sibTrans" presStyleCnt="0"/>
      <dgm:spPr/>
    </dgm:pt>
    <dgm:pt modelId="{F97C112D-39CB-4E71-BFE0-652BAE02BE9E}" type="pres">
      <dgm:prSet presAssocID="{1A1F8107-EB75-4708-BB1A-5C6A17128E38}" presName="textNode" presStyleLbl="node1" presStyleIdx="2" presStyleCnt="3" custScaleY="195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B3041-FF8A-4AB4-B846-7852A015CAA1}" type="presOf" srcId="{5450B2C3-FF2F-4350-8ACD-870E08F7E28D}" destId="{CF6C3EBA-0081-4F6A-BFCC-3DD29DD77DBB}" srcOrd="0" destOrd="0" presId="urn:microsoft.com/office/officeart/2005/8/layout/hProcess9"/>
    <dgm:cxn modelId="{69938283-C92F-4014-B1CA-1F898F8A5B80}" srcId="{D3AA9B03-411F-460C-BC05-6AE7BA94B997}" destId="{5450B2C3-FF2F-4350-8ACD-870E08F7E28D}" srcOrd="1" destOrd="0" parTransId="{40B32376-8928-4091-A530-39059941C456}" sibTransId="{4EE0E81F-1561-4E52-839E-486B96769416}"/>
    <dgm:cxn modelId="{B42EE46E-0FC8-4A81-BEB1-8ED694876E81}" type="presOf" srcId="{D3AA9B03-411F-460C-BC05-6AE7BA94B997}" destId="{76CC74D4-08DB-4B99-AE2F-FCF4D933919A}" srcOrd="0" destOrd="0" presId="urn:microsoft.com/office/officeart/2005/8/layout/hProcess9"/>
    <dgm:cxn modelId="{8AE48670-457D-415E-99EE-6FC27356AF5A}" type="presOf" srcId="{1A1F8107-EB75-4708-BB1A-5C6A17128E38}" destId="{F97C112D-39CB-4E71-BFE0-652BAE02BE9E}" srcOrd="0" destOrd="0" presId="urn:microsoft.com/office/officeart/2005/8/layout/hProcess9"/>
    <dgm:cxn modelId="{1E23D905-27ED-490E-8224-8558FBF19830}" srcId="{D3AA9B03-411F-460C-BC05-6AE7BA94B997}" destId="{F91939B2-E5E8-4CFA-BD9B-48AB418ECDC4}" srcOrd="0" destOrd="0" parTransId="{4C83AFA8-9921-4A7A-96FF-6774358CEFC9}" sibTransId="{A7030A68-8B66-4F06-B2D9-B51ACDF86DDB}"/>
    <dgm:cxn modelId="{C50E9481-171A-4927-AEAC-7D8B94428855}" srcId="{D3AA9B03-411F-460C-BC05-6AE7BA94B997}" destId="{1A1F8107-EB75-4708-BB1A-5C6A17128E38}" srcOrd="2" destOrd="0" parTransId="{47C4F329-2646-4E0B-8912-DF66B8D57241}" sibTransId="{6D8666B1-5ABE-4164-BC2C-4FFF5EBA3EB6}"/>
    <dgm:cxn modelId="{D9AF5E4D-71EE-4264-9A5C-1EDE372BBE92}" type="presOf" srcId="{F91939B2-E5E8-4CFA-BD9B-48AB418ECDC4}" destId="{8FC4AFC8-46E6-44A6-B82A-56C1553B8FF7}" srcOrd="0" destOrd="0" presId="urn:microsoft.com/office/officeart/2005/8/layout/hProcess9"/>
    <dgm:cxn modelId="{0CD4A011-BEB1-4177-82F6-B0F0CB240B5F}" type="presParOf" srcId="{76CC74D4-08DB-4B99-AE2F-FCF4D933919A}" destId="{92E2B317-2398-41DF-B8C5-F31FA03F634A}" srcOrd="0" destOrd="0" presId="urn:microsoft.com/office/officeart/2005/8/layout/hProcess9"/>
    <dgm:cxn modelId="{232761BA-B806-44BF-9CBD-A84E6D92C753}" type="presParOf" srcId="{76CC74D4-08DB-4B99-AE2F-FCF4D933919A}" destId="{8EAE6145-ECDD-479E-B583-3025C4CA4141}" srcOrd="1" destOrd="0" presId="urn:microsoft.com/office/officeart/2005/8/layout/hProcess9"/>
    <dgm:cxn modelId="{7B9194C0-47AB-41B9-BB03-37F43E0CE6D7}" type="presParOf" srcId="{8EAE6145-ECDD-479E-B583-3025C4CA4141}" destId="{8FC4AFC8-46E6-44A6-B82A-56C1553B8FF7}" srcOrd="0" destOrd="0" presId="urn:microsoft.com/office/officeart/2005/8/layout/hProcess9"/>
    <dgm:cxn modelId="{321ADC94-5B2E-433B-9DC0-CB94052B629F}" type="presParOf" srcId="{8EAE6145-ECDD-479E-B583-3025C4CA4141}" destId="{5B7382D5-EC3A-4B03-9FEE-E788334AECB0}" srcOrd="1" destOrd="0" presId="urn:microsoft.com/office/officeart/2005/8/layout/hProcess9"/>
    <dgm:cxn modelId="{EB407CD8-37F8-4E42-BB0C-B805DD9C0A91}" type="presParOf" srcId="{8EAE6145-ECDD-479E-B583-3025C4CA4141}" destId="{CF6C3EBA-0081-4F6A-BFCC-3DD29DD77DBB}" srcOrd="2" destOrd="0" presId="urn:microsoft.com/office/officeart/2005/8/layout/hProcess9"/>
    <dgm:cxn modelId="{E8C6EAF8-9EB0-44A4-8166-EB2FA38C3AEF}" type="presParOf" srcId="{8EAE6145-ECDD-479E-B583-3025C4CA4141}" destId="{43662213-DAFC-41A1-9B53-6B4A3134FA83}" srcOrd="3" destOrd="0" presId="urn:microsoft.com/office/officeart/2005/8/layout/hProcess9"/>
    <dgm:cxn modelId="{FCCFA50F-5EC9-48D8-AB8D-1C13B24BCF80}" type="presParOf" srcId="{8EAE6145-ECDD-479E-B583-3025C4CA4141}" destId="{F97C112D-39CB-4E71-BFE0-652BAE02BE9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33DC3C-DD26-4499-808F-A3BD78947ED8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F273C69-A7B9-4B2B-B740-6C180C02E3E6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800" dirty="0" smtClean="0"/>
            <a:t>To view, browse and book onto training offered by Bradford Council, please visit our new site.</a:t>
          </a:r>
          <a:endParaRPr lang="en-GB" sz="1800" dirty="0"/>
        </a:p>
      </dgm:t>
    </dgm:pt>
    <dgm:pt modelId="{1BA7AF94-2664-45AA-9125-5C8B782E7912}" type="parTrans" cxnId="{D7E9DB33-12DF-480B-B160-A0BA3308A336}">
      <dgm:prSet/>
      <dgm:spPr/>
      <dgm:t>
        <a:bodyPr/>
        <a:lstStyle/>
        <a:p>
          <a:endParaRPr lang="en-US" sz="1800"/>
        </a:p>
      </dgm:t>
    </dgm:pt>
    <dgm:pt modelId="{777606DB-CD2B-404C-8B64-60EDF01F5EA2}" type="sibTrans" cxnId="{D7E9DB33-12DF-480B-B160-A0BA3308A336}">
      <dgm:prSet custT="1"/>
      <dgm:spPr>
        <a:solidFill>
          <a:srgbClr val="92D050"/>
        </a:solidFill>
      </dgm:spPr>
      <dgm:t>
        <a:bodyPr/>
        <a:lstStyle/>
        <a:p>
          <a:endParaRPr lang="en-US" sz="1800" dirty="0"/>
        </a:p>
      </dgm:t>
    </dgm:pt>
    <dgm:pt modelId="{5EEA3159-9D9D-4E2C-82F7-6F4081B8A154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800" dirty="0" smtClean="0"/>
            <a:t>To set up an account and log in click </a:t>
          </a:r>
        </a:p>
        <a:p>
          <a:pPr rtl="0"/>
          <a:r>
            <a:rPr lang="en-GB" sz="1800" u="sng" dirty="0" smtClean="0">
              <a:hlinkClick xmlns:r="http://schemas.openxmlformats.org/officeDocument/2006/relationships" r:id="rId1"/>
            </a:rPr>
            <a:t>Learn &amp; Develop with Bradford</a:t>
          </a:r>
          <a:endParaRPr lang="en-GB" sz="1800" dirty="0"/>
        </a:p>
      </dgm:t>
    </dgm:pt>
    <dgm:pt modelId="{7A9B40D3-E64C-4EC0-96DB-1EE181099A6F}" type="parTrans" cxnId="{2049CCBC-BED7-4AC7-8ED7-D045738795DD}">
      <dgm:prSet/>
      <dgm:spPr/>
      <dgm:t>
        <a:bodyPr/>
        <a:lstStyle/>
        <a:p>
          <a:endParaRPr lang="en-US" sz="1800"/>
        </a:p>
      </dgm:t>
    </dgm:pt>
    <dgm:pt modelId="{725119DF-D66C-409F-9E26-E423B937240E}" type="sibTrans" cxnId="{2049CCBC-BED7-4AC7-8ED7-D045738795DD}">
      <dgm:prSet custT="1"/>
      <dgm:spPr>
        <a:solidFill>
          <a:srgbClr val="92D050"/>
        </a:solidFill>
      </dgm:spPr>
      <dgm:t>
        <a:bodyPr/>
        <a:lstStyle/>
        <a:p>
          <a:endParaRPr lang="en-US" sz="1800" dirty="0"/>
        </a:p>
      </dgm:t>
    </dgm:pt>
    <dgm:pt modelId="{B80C1297-65FD-48DB-AC84-683855A39568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800" dirty="0" smtClean="0"/>
            <a:t>From this system you can;</a:t>
          </a:r>
          <a:endParaRPr lang="en-GB" sz="1800" dirty="0"/>
        </a:p>
      </dgm:t>
    </dgm:pt>
    <dgm:pt modelId="{9BF62DD1-AA0F-40E7-A185-DF3075DE2F43}" type="parTrans" cxnId="{9AF718DC-5D08-491D-AA9D-6E1B0C153D74}">
      <dgm:prSet/>
      <dgm:spPr/>
      <dgm:t>
        <a:bodyPr/>
        <a:lstStyle/>
        <a:p>
          <a:endParaRPr lang="en-US" sz="1800"/>
        </a:p>
      </dgm:t>
    </dgm:pt>
    <dgm:pt modelId="{9082780A-6988-407C-B6E0-381A418A5DD9}" type="sibTrans" cxnId="{9AF718DC-5D08-491D-AA9D-6E1B0C153D74}">
      <dgm:prSet/>
      <dgm:spPr/>
      <dgm:t>
        <a:bodyPr/>
        <a:lstStyle/>
        <a:p>
          <a:endParaRPr lang="en-US" sz="1800"/>
        </a:p>
      </dgm:t>
    </dgm:pt>
    <dgm:pt modelId="{648EB37A-E910-4A41-89BD-0DB34F4DC018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Sign up and register for training, including e-learning and face-to-face classes</a:t>
          </a:r>
          <a:endParaRPr lang="en-GB" sz="1700" dirty="0"/>
        </a:p>
      </dgm:t>
    </dgm:pt>
    <dgm:pt modelId="{720DC425-F22A-45EB-A403-5A281A97B82F}" type="parTrans" cxnId="{57FCB9AD-AB44-4510-9A5A-C0509FE1847F}">
      <dgm:prSet/>
      <dgm:spPr/>
      <dgm:t>
        <a:bodyPr/>
        <a:lstStyle/>
        <a:p>
          <a:endParaRPr lang="en-US" sz="1800"/>
        </a:p>
      </dgm:t>
    </dgm:pt>
    <dgm:pt modelId="{41FC9C41-B1E5-4E88-93FD-9EB06987003C}" type="sibTrans" cxnId="{57FCB9AD-AB44-4510-9A5A-C0509FE1847F}">
      <dgm:prSet/>
      <dgm:spPr/>
      <dgm:t>
        <a:bodyPr/>
        <a:lstStyle/>
        <a:p>
          <a:endParaRPr lang="en-US" sz="1800"/>
        </a:p>
      </dgm:t>
    </dgm:pt>
    <dgm:pt modelId="{05A294C1-1AB0-4242-8EC9-1FA4D77A0C18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View course details of training you book on to, including dates, times, venues etc.</a:t>
          </a:r>
          <a:endParaRPr lang="en-GB" sz="1700" dirty="0"/>
        </a:p>
      </dgm:t>
    </dgm:pt>
    <dgm:pt modelId="{460F35D2-1FA8-4FEC-9584-D01332DA703A}" type="parTrans" cxnId="{EB0FE0B4-DFB9-4559-9546-A71B0369509E}">
      <dgm:prSet/>
      <dgm:spPr/>
      <dgm:t>
        <a:bodyPr/>
        <a:lstStyle/>
        <a:p>
          <a:endParaRPr lang="en-US" sz="1800"/>
        </a:p>
      </dgm:t>
    </dgm:pt>
    <dgm:pt modelId="{6F090508-2B82-4784-BA0E-4D8C4017040B}" type="sibTrans" cxnId="{EB0FE0B4-DFB9-4559-9546-A71B0369509E}">
      <dgm:prSet/>
      <dgm:spPr/>
      <dgm:t>
        <a:bodyPr/>
        <a:lstStyle/>
        <a:p>
          <a:endParaRPr lang="en-US" sz="1800"/>
        </a:p>
      </dgm:t>
    </dgm:pt>
    <dgm:pt modelId="{9622B831-0B3C-4380-A48A-E88F8A0362B0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Complete course pre-learning</a:t>
          </a:r>
          <a:endParaRPr lang="en-GB" sz="1700" dirty="0"/>
        </a:p>
      </dgm:t>
    </dgm:pt>
    <dgm:pt modelId="{94F4D479-5F01-4E63-99F0-456A8093378D}" type="parTrans" cxnId="{B1D62ACD-309E-4FD3-A4FC-3D665E7FD36A}">
      <dgm:prSet/>
      <dgm:spPr/>
      <dgm:t>
        <a:bodyPr/>
        <a:lstStyle/>
        <a:p>
          <a:endParaRPr lang="en-US" sz="1800"/>
        </a:p>
      </dgm:t>
    </dgm:pt>
    <dgm:pt modelId="{DD783020-C42B-4430-B876-BBA9AEA3D3FC}" type="sibTrans" cxnId="{B1D62ACD-309E-4FD3-A4FC-3D665E7FD36A}">
      <dgm:prSet/>
      <dgm:spPr/>
      <dgm:t>
        <a:bodyPr/>
        <a:lstStyle/>
        <a:p>
          <a:endParaRPr lang="en-US" sz="1800"/>
        </a:p>
      </dgm:t>
    </dgm:pt>
    <dgm:pt modelId="{D6FF50DB-7554-4E24-B5CE-E727E4E25AA1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Complete course evaluations</a:t>
          </a:r>
          <a:endParaRPr lang="en-GB" sz="1700" dirty="0"/>
        </a:p>
      </dgm:t>
    </dgm:pt>
    <dgm:pt modelId="{79E1FD05-2EF1-4EA3-AD16-488A4C5F0054}" type="parTrans" cxnId="{78919E4C-54EF-4C14-BAC0-B2BFAFAC9411}">
      <dgm:prSet/>
      <dgm:spPr/>
      <dgm:t>
        <a:bodyPr/>
        <a:lstStyle/>
        <a:p>
          <a:endParaRPr lang="en-US" sz="1800"/>
        </a:p>
      </dgm:t>
    </dgm:pt>
    <dgm:pt modelId="{F60B97B3-4D9D-4899-AC03-A02CF278FA33}" type="sibTrans" cxnId="{78919E4C-54EF-4C14-BAC0-B2BFAFAC9411}">
      <dgm:prSet/>
      <dgm:spPr/>
      <dgm:t>
        <a:bodyPr/>
        <a:lstStyle/>
        <a:p>
          <a:endParaRPr lang="en-US" sz="1800"/>
        </a:p>
      </dgm:t>
    </dgm:pt>
    <dgm:pt modelId="{BEC7B688-B231-48B6-AE47-E11A4A4E01DA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Keep up to date with new training offers</a:t>
          </a:r>
          <a:endParaRPr lang="en-GB" sz="1700" dirty="0"/>
        </a:p>
      </dgm:t>
    </dgm:pt>
    <dgm:pt modelId="{C31DA382-71DA-4ACF-A3D8-3E0235F99AD1}" type="parTrans" cxnId="{90CD36E8-876C-4AF9-B5DF-56DBB7134D57}">
      <dgm:prSet/>
      <dgm:spPr/>
      <dgm:t>
        <a:bodyPr/>
        <a:lstStyle/>
        <a:p>
          <a:endParaRPr lang="en-US" sz="1800"/>
        </a:p>
      </dgm:t>
    </dgm:pt>
    <dgm:pt modelId="{300487FE-15C6-4136-8992-9F2D9E2B19B4}" type="sibTrans" cxnId="{90CD36E8-876C-4AF9-B5DF-56DBB7134D57}">
      <dgm:prSet/>
      <dgm:spPr/>
      <dgm:t>
        <a:bodyPr/>
        <a:lstStyle/>
        <a:p>
          <a:endParaRPr lang="en-US" sz="1800"/>
        </a:p>
      </dgm:t>
    </dgm:pt>
    <dgm:pt modelId="{CDA0FE41-9F08-4AEC-8DF9-3A1640376BC0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Keep up to date with up and coming new system releases</a:t>
          </a:r>
          <a:endParaRPr lang="en-GB" sz="1700" dirty="0"/>
        </a:p>
      </dgm:t>
    </dgm:pt>
    <dgm:pt modelId="{989BF3EE-37E8-4495-86B2-277C14F35E14}" type="parTrans" cxnId="{9B8C30D2-A62A-4A68-8B11-90F69B37260A}">
      <dgm:prSet/>
      <dgm:spPr/>
      <dgm:t>
        <a:bodyPr/>
        <a:lstStyle/>
        <a:p>
          <a:endParaRPr lang="en-US" sz="1800"/>
        </a:p>
      </dgm:t>
    </dgm:pt>
    <dgm:pt modelId="{C876B034-A095-4D1A-BEE3-C464AB5699FB}" type="sibTrans" cxnId="{9B8C30D2-A62A-4A68-8B11-90F69B37260A}">
      <dgm:prSet/>
      <dgm:spPr/>
      <dgm:t>
        <a:bodyPr/>
        <a:lstStyle/>
        <a:p>
          <a:endParaRPr lang="en-US" sz="1800"/>
        </a:p>
      </dgm:t>
    </dgm:pt>
    <dgm:pt modelId="{E0C8EBE8-DA2F-4740-A0E4-F254A3A87A60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Contact the team</a:t>
          </a:r>
          <a:endParaRPr lang="en-GB" sz="1700" dirty="0"/>
        </a:p>
      </dgm:t>
    </dgm:pt>
    <dgm:pt modelId="{DCDE2789-0E68-44D7-A4E7-4DD8B0292CA0}" type="parTrans" cxnId="{A2AD7C72-8799-41BE-8242-8459AC71A5EE}">
      <dgm:prSet/>
      <dgm:spPr/>
      <dgm:t>
        <a:bodyPr/>
        <a:lstStyle/>
        <a:p>
          <a:endParaRPr lang="en-US" sz="1800"/>
        </a:p>
      </dgm:t>
    </dgm:pt>
    <dgm:pt modelId="{6336A414-28D0-457A-91EF-7330E337953D}" type="sibTrans" cxnId="{A2AD7C72-8799-41BE-8242-8459AC71A5EE}">
      <dgm:prSet/>
      <dgm:spPr/>
      <dgm:t>
        <a:bodyPr/>
        <a:lstStyle/>
        <a:p>
          <a:endParaRPr lang="en-US" sz="1800"/>
        </a:p>
      </dgm:t>
    </dgm:pt>
    <dgm:pt modelId="{1997917E-70AE-4E1F-9059-F302E9CDCBFF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Add details and update your profile</a:t>
          </a:r>
          <a:endParaRPr lang="en-GB" sz="1700" dirty="0"/>
        </a:p>
      </dgm:t>
    </dgm:pt>
    <dgm:pt modelId="{60FAC16E-3D61-4E2C-960E-331E0B505549}" type="parTrans" cxnId="{9BF7D49D-C59E-4080-912E-86682BCA65B9}">
      <dgm:prSet/>
      <dgm:spPr/>
      <dgm:t>
        <a:bodyPr/>
        <a:lstStyle/>
        <a:p>
          <a:endParaRPr lang="en-US" sz="1800"/>
        </a:p>
      </dgm:t>
    </dgm:pt>
    <dgm:pt modelId="{A8D84FDE-1948-451D-886E-1E2503EECC09}" type="sibTrans" cxnId="{9BF7D49D-C59E-4080-912E-86682BCA65B9}">
      <dgm:prSet/>
      <dgm:spPr/>
      <dgm:t>
        <a:bodyPr/>
        <a:lstStyle/>
        <a:p>
          <a:endParaRPr lang="en-US" sz="1800"/>
        </a:p>
      </dgm:t>
    </dgm:pt>
    <dgm:pt modelId="{1725B167-ABE0-4AA4-ADAA-C7E6CE2770DC}">
      <dgm:prSet custT="1"/>
      <dgm:spPr>
        <a:ln>
          <a:solidFill>
            <a:srgbClr val="00B050"/>
          </a:solidFill>
        </a:ln>
      </dgm:spPr>
      <dgm:t>
        <a:bodyPr/>
        <a:lstStyle/>
        <a:p>
          <a:pPr rtl="0"/>
          <a:r>
            <a:rPr lang="en-GB" sz="1700" dirty="0" smtClean="0"/>
            <a:t>View all training offered by the Workforce Development service</a:t>
          </a:r>
          <a:endParaRPr lang="en-GB" sz="1700" dirty="0"/>
        </a:p>
      </dgm:t>
    </dgm:pt>
    <dgm:pt modelId="{A3AF6FEC-51BA-468E-A092-C98332348691}" type="sibTrans" cxnId="{65BE80B2-9301-4C12-A23F-7046CE8A7532}">
      <dgm:prSet/>
      <dgm:spPr/>
      <dgm:t>
        <a:bodyPr/>
        <a:lstStyle/>
        <a:p>
          <a:endParaRPr lang="en-US" sz="1800"/>
        </a:p>
      </dgm:t>
    </dgm:pt>
    <dgm:pt modelId="{19227117-B612-41B6-9B16-581534F51773}" type="parTrans" cxnId="{65BE80B2-9301-4C12-A23F-7046CE8A7532}">
      <dgm:prSet/>
      <dgm:spPr/>
      <dgm:t>
        <a:bodyPr/>
        <a:lstStyle/>
        <a:p>
          <a:endParaRPr lang="en-US" sz="1800"/>
        </a:p>
      </dgm:t>
    </dgm:pt>
    <dgm:pt modelId="{20C23A81-537B-4B4D-B57E-AD532BDCA951}" type="pres">
      <dgm:prSet presAssocID="{2233DC3C-DD26-4499-808F-A3BD78947E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F4933F-7D43-4613-8F20-59644C0DE921}" type="pres">
      <dgm:prSet presAssocID="{BF273C69-A7B9-4B2B-B740-6C180C02E3E6}" presName="node" presStyleLbl="node1" presStyleIdx="0" presStyleCnt="3" custScaleY="96161" custLinFactNeighborX="-2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B5A9B-A614-40A0-A2D7-37BCDDB8A35F}" type="pres">
      <dgm:prSet presAssocID="{777606DB-CD2B-404C-8B64-60EDF01F5EA2}" presName="sibTrans" presStyleLbl="sibTrans2D1" presStyleIdx="0" presStyleCnt="2" custScaleX="201583" custLinFactNeighborX="-6288"/>
      <dgm:spPr/>
      <dgm:t>
        <a:bodyPr/>
        <a:lstStyle/>
        <a:p>
          <a:endParaRPr lang="en-US"/>
        </a:p>
      </dgm:t>
    </dgm:pt>
    <dgm:pt modelId="{DDF33149-7036-4D6C-AB8B-22E5C9C953F3}" type="pres">
      <dgm:prSet presAssocID="{777606DB-CD2B-404C-8B64-60EDF01F5EA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D154D89-88E6-4BAF-A0BA-E5A557E8911E}" type="pres">
      <dgm:prSet presAssocID="{5EEA3159-9D9D-4E2C-82F7-6F4081B8A154}" presName="node" presStyleLbl="node1" presStyleIdx="1" presStyleCnt="3" custScaleY="97583" custLinFactNeighborX="-40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68E57-14EE-4EA1-9237-AAB81A3BEB6C}" type="pres">
      <dgm:prSet presAssocID="{725119DF-D66C-409F-9E26-E423B937240E}" presName="sibTrans" presStyleLbl="sibTrans2D1" presStyleIdx="1" presStyleCnt="2" custScaleX="184971" custLinFactNeighborX="4065" custLinFactNeighborY="4079"/>
      <dgm:spPr/>
      <dgm:t>
        <a:bodyPr/>
        <a:lstStyle/>
        <a:p>
          <a:endParaRPr lang="en-US"/>
        </a:p>
      </dgm:t>
    </dgm:pt>
    <dgm:pt modelId="{07FFF24F-FCA0-4B57-BC54-9053D67C0296}" type="pres">
      <dgm:prSet presAssocID="{725119DF-D66C-409F-9E26-E423B93724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518879B-4469-459D-847C-C4887561F7AB}" type="pres">
      <dgm:prSet presAssocID="{B80C1297-65FD-48DB-AC84-683855A39568}" presName="node" presStyleLbl="node1" presStyleIdx="2" presStyleCnt="3" custScaleX="382572" custLinFactNeighborX="-44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ACF4CB-8F10-4ACC-AAB1-038F62A8DD77}" type="presOf" srcId="{CDA0FE41-9F08-4AEC-8DF9-3A1640376BC0}" destId="{C518879B-4469-459D-847C-C4887561F7AB}" srcOrd="0" destOrd="7" presId="urn:microsoft.com/office/officeart/2005/8/layout/process1"/>
    <dgm:cxn modelId="{C6C29827-3930-46DD-A7F2-D16D89C73D52}" type="presOf" srcId="{2233DC3C-DD26-4499-808F-A3BD78947ED8}" destId="{20C23A81-537B-4B4D-B57E-AD532BDCA951}" srcOrd="0" destOrd="0" presId="urn:microsoft.com/office/officeart/2005/8/layout/process1"/>
    <dgm:cxn modelId="{65BE80B2-9301-4C12-A23F-7046CE8A7532}" srcId="{B80C1297-65FD-48DB-AC84-683855A39568}" destId="{1725B167-ABE0-4AA4-ADAA-C7E6CE2770DC}" srcOrd="0" destOrd="0" parTransId="{19227117-B612-41B6-9B16-581534F51773}" sibTransId="{A3AF6FEC-51BA-468E-A092-C98332348691}"/>
    <dgm:cxn modelId="{BD305CB2-E1F0-4ADE-A656-CC69CFB00B66}" type="presOf" srcId="{725119DF-D66C-409F-9E26-E423B937240E}" destId="{44968E57-14EE-4EA1-9237-AAB81A3BEB6C}" srcOrd="0" destOrd="0" presId="urn:microsoft.com/office/officeart/2005/8/layout/process1"/>
    <dgm:cxn modelId="{90CD36E8-876C-4AF9-B5DF-56DBB7134D57}" srcId="{B80C1297-65FD-48DB-AC84-683855A39568}" destId="{BEC7B688-B231-48B6-AE47-E11A4A4E01DA}" srcOrd="5" destOrd="0" parTransId="{C31DA382-71DA-4ACF-A3D8-3E0235F99AD1}" sibTransId="{300487FE-15C6-4136-8992-9F2D9E2B19B4}"/>
    <dgm:cxn modelId="{126F31EC-2090-4589-BBEF-40837F9FE8F6}" type="presOf" srcId="{5EEA3159-9D9D-4E2C-82F7-6F4081B8A154}" destId="{9D154D89-88E6-4BAF-A0BA-E5A557E8911E}" srcOrd="0" destOrd="0" presId="urn:microsoft.com/office/officeart/2005/8/layout/process1"/>
    <dgm:cxn modelId="{645D97B5-4255-4848-ABD5-5A9356F7C643}" type="presOf" srcId="{777606DB-CD2B-404C-8B64-60EDF01F5EA2}" destId="{FD4B5A9B-A614-40A0-A2D7-37BCDDB8A35F}" srcOrd="0" destOrd="0" presId="urn:microsoft.com/office/officeart/2005/8/layout/process1"/>
    <dgm:cxn modelId="{5F5F677B-10E9-43AA-B272-86431D80ABDA}" type="presOf" srcId="{648EB37A-E910-4A41-89BD-0DB34F4DC018}" destId="{C518879B-4469-459D-847C-C4887561F7AB}" srcOrd="0" destOrd="2" presId="urn:microsoft.com/office/officeart/2005/8/layout/process1"/>
    <dgm:cxn modelId="{1298FC34-80ED-48EB-A125-44B5D3852262}" type="presOf" srcId="{725119DF-D66C-409F-9E26-E423B937240E}" destId="{07FFF24F-FCA0-4B57-BC54-9053D67C0296}" srcOrd="1" destOrd="0" presId="urn:microsoft.com/office/officeart/2005/8/layout/process1"/>
    <dgm:cxn modelId="{9AF718DC-5D08-491D-AA9D-6E1B0C153D74}" srcId="{2233DC3C-DD26-4499-808F-A3BD78947ED8}" destId="{B80C1297-65FD-48DB-AC84-683855A39568}" srcOrd="2" destOrd="0" parTransId="{9BF62DD1-AA0F-40E7-A185-DF3075DE2F43}" sibTransId="{9082780A-6988-407C-B6E0-381A418A5DD9}"/>
    <dgm:cxn modelId="{EB0FE0B4-DFB9-4559-9546-A71B0369509E}" srcId="{B80C1297-65FD-48DB-AC84-683855A39568}" destId="{05A294C1-1AB0-4242-8EC9-1FA4D77A0C18}" srcOrd="2" destOrd="0" parTransId="{460F35D2-1FA8-4FEC-9584-D01332DA703A}" sibTransId="{6F090508-2B82-4784-BA0E-4D8C4017040B}"/>
    <dgm:cxn modelId="{9435766F-0378-4C5E-83C1-249FBF0CB2CF}" type="presOf" srcId="{D6FF50DB-7554-4E24-B5CE-E727E4E25AA1}" destId="{C518879B-4469-459D-847C-C4887561F7AB}" srcOrd="0" destOrd="5" presId="urn:microsoft.com/office/officeart/2005/8/layout/process1"/>
    <dgm:cxn modelId="{39C2219B-ADCB-4F37-BAD9-1284CBA3F047}" type="presOf" srcId="{1997917E-70AE-4E1F-9059-F302E9CDCBFF}" destId="{C518879B-4469-459D-847C-C4887561F7AB}" srcOrd="0" destOrd="9" presId="urn:microsoft.com/office/officeart/2005/8/layout/process1"/>
    <dgm:cxn modelId="{64FFD1B3-D9F8-456C-84FA-58DC256E9972}" type="presOf" srcId="{05A294C1-1AB0-4242-8EC9-1FA4D77A0C18}" destId="{C518879B-4469-459D-847C-C4887561F7AB}" srcOrd="0" destOrd="3" presId="urn:microsoft.com/office/officeart/2005/8/layout/process1"/>
    <dgm:cxn modelId="{78919E4C-54EF-4C14-BAC0-B2BFAFAC9411}" srcId="{B80C1297-65FD-48DB-AC84-683855A39568}" destId="{D6FF50DB-7554-4E24-B5CE-E727E4E25AA1}" srcOrd="4" destOrd="0" parTransId="{79E1FD05-2EF1-4EA3-AD16-488A4C5F0054}" sibTransId="{F60B97B3-4D9D-4899-AC03-A02CF278FA33}"/>
    <dgm:cxn modelId="{54B39039-92E6-4C83-AE7E-E7F1063E0EBE}" type="presOf" srcId="{9622B831-0B3C-4380-A48A-E88F8A0362B0}" destId="{C518879B-4469-459D-847C-C4887561F7AB}" srcOrd="0" destOrd="4" presId="urn:microsoft.com/office/officeart/2005/8/layout/process1"/>
    <dgm:cxn modelId="{D7E9DB33-12DF-480B-B160-A0BA3308A336}" srcId="{2233DC3C-DD26-4499-808F-A3BD78947ED8}" destId="{BF273C69-A7B9-4B2B-B740-6C180C02E3E6}" srcOrd="0" destOrd="0" parTransId="{1BA7AF94-2664-45AA-9125-5C8B782E7912}" sibTransId="{777606DB-CD2B-404C-8B64-60EDF01F5EA2}"/>
    <dgm:cxn modelId="{57FCB9AD-AB44-4510-9A5A-C0509FE1847F}" srcId="{B80C1297-65FD-48DB-AC84-683855A39568}" destId="{648EB37A-E910-4A41-89BD-0DB34F4DC018}" srcOrd="1" destOrd="0" parTransId="{720DC425-F22A-45EB-A403-5A281A97B82F}" sibTransId="{41FC9C41-B1E5-4E88-93FD-9EB06987003C}"/>
    <dgm:cxn modelId="{2049CCBC-BED7-4AC7-8ED7-D045738795DD}" srcId="{2233DC3C-DD26-4499-808F-A3BD78947ED8}" destId="{5EEA3159-9D9D-4E2C-82F7-6F4081B8A154}" srcOrd="1" destOrd="0" parTransId="{7A9B40D3-E64C-4EC0-96DB-1EE181099A6F}" sibTransId="{725119DF-D66C-409F-9E26-E423B937240E}"/>
    <dgm:cxn modelId="{30EE2DC7-9188-460D-96F8-989596C008B0}" type="presOf" srcId="{777606DB-CD2B-404C-8B64-60EDF01F5EA2}" destId="{DDF33149-7036-4D6C-AB8B-22E5C9C953F3}" srcOrd="1" destOrd="0" presId="urn:microsoft.com/office/officeart/2005/8/layout/process1"/>
    <dgm:cxn modelId="{B1D62ACD-309E-4FD3-A4FC-3D665E7FD36A}" srcId="{B80C1297-65FD-48DB-AC84-683855A39568}" destId="{9622B831-0B3C-4380-A48A-E88F8A0362B0}" srcOrd="3" destOrd="0" parTransId="{94F4D479-5F01-4E63-99F0-456A8093378D}" sibTransId="{DD783020-C42B-4430-B876-BBA9AEA3D3FC}"/>
    <dgm:cxn modelId="{4B170D36-CF0E-4F08-AE40-FD711B14EF40}" type="presOf" srcId="{BF273C69-A7B9-4B2B-B740-6C180C02E3E6}" destId="{71F4933F-7D43-4613-8F20-59644C0DE921}" srcOrd="0" destOrd="0" presId="urn:microsoft.com/office/officeart/2005/8/layout/process1"/>
    <dgm:cxn modelId="{497AC387-3D19-4A33-B6DD-FBE247DD1B85}" type="presOf" srcId="{BEC7B688-B231-48B6-AE47-E11A4A4E01DA}" destId="{C518879B-4469-459D-847C-C4887561F7AB}" srcOrd="0" destOrd="6" presId="urn:microsoft.com/office/officeart/2005/8/layout/process1"/>
    <dgm:cxn modelId="{9B8C30D2-A62A-4A68-8B11-90F69B37260A}" srcId="{B80C1297-65FD-48DB-AC84-683855A39568}" destId="{CDA0FE41-9F08-4AEC-8DF9-3A1640376BC0}" srcOrd="6" destOrd="0" parTransId="{989BF3EE-37E8-4495-86B2-277C14F35E14}" sibTransId="{C876B034-A095-4D1A-BEE3-C464AB5699FB}"/>
    <dgm:cxn modelId="{A2AD7C72-8799-41BE-8242-8459AC71A5EE}" srcId="{B80C1297-65FD-48DB-AC84-683855A39568}" destId="{E0C8EBE8-DA2F-4740-A0E4-F254A3A87A60}" srcOrd="7" destOrd="0" parTransId="{DCDE2789-0E68-44D7-A4E7-4DD8B0292CA0}" sibTransId="{6336A414-28D0-457A-91EF-7330E337953D}"/>
    <dgm:cxn modelId="{E141238F-CDD7-4AA2-9F03-25AC197A327E}" type="presOf" srcId="{1725B167-ABE0-4AA4-ADAA-C7E6CE2770DC}" destId="{C518879B-4469-459D-847C-C4887561F7AB}" srcOrd="0" destOrd="1" presId="urn:microsoft.com/office/officeart/2005/8/layout/process1"/>
    <dgm:cxn modelId="{9BF7D49D-C59E-4080-912E-86682BCA65B9}" srcId="{B80C1297-65FD-48DB-AC84-683855A39568}" destId="{1997917E-70AE-4E1F-9059-F302E9CDCBFF}" srcOrd="8" destOrd="0" parTransId="{60FAC16E-3D61-4E2C-960E-331E0B505549}" sibTransId="{A8D84FDE-1948-451D-886E-1E2503EECC09}"/>
    <dgm:cxn modelId="{662E95F0-32BB-45DE-BE5B-78BD9A224CB5}" type="presOf" srcId="{E0C8EBE8-DA2F-4740-A0E4-F254A3A87A60}" destId="{C518879B-4469-459D-847C-C4887561F7AB}" srcOrd="0" destOrd="8" presId="urn:microsoft.com/office/officeart/2005/8/layout/process1"/>
    <dgm:cxn modelId="{0D814F84-AF64-4D2C-B927-5923AE38F94E}" type="presOf" srcId="{B80C1297-65FD-48DB-AC84-683855A39568}" destId="{C518879B-4469-459D-847C-C4887561F7AB}" srcOrd="0" destOrd="0" presId="urn:microsoft.com/office/officeart/2005/8/layout/process1"/>
    <dgm:cxn modelId="{42638EAB-218D-4E7E-BB0E-3675AB66FB5C}" type="presParOf" srcId="{20C23A81-537B-4B4D-B57E-AD532BDCA951}" destId="{71F4933F-7D43-4613-8F20-59644C0DE921}" srcOrd="0" destOrd="0" presId="urn:microsoft.com/office/officeart/2005/8/layout/process1"/>
    <dgm:cxn modelId="{70E8629A-EA83-4D4A-8207-81898A403EA6}" type="presParOf" srcId="{20C23A81-537B-4B4D-B57E-AD532BDCA951}" destId="{FD4B5A9B-A614-40A0-A2D7-37BCDDB8A35F}" srcOrd="1" destOrd="0" presId="urn:microsoft.com/office/officeart/2005/8/layout/process1"/>
    <dgm:cxn modelId="{81EDC46C-8FF6-4772-97B5-6735DFC59E07}" type="presParOf" srcId="{FD4B5A9B-A614-40A0-A2D7-37BCDDB8A35F}" destId="{DDF33149-7036-4D6C-AB8B-22E5C9C953F3}" srcOrd="0" destOrd="0" presId="urn:microsoft.com/office/officeart/2005/8/layout/process1"/>
    <dgm:cxn modelId="{06B940BA-352C-4939-911E-30F8EE96BA29}" type="presParOf" srcId="{20C23A81-537B-4B4D-B57E-AD532BDCA951}" destId="{9D154D89-88E6-4BAF-A0BA-E5A557E8911E}" srcOrd="2" destOrd="0" presId="urn:microsoft.com/office/officeart/2005/8/layout/process1"/>
    <dgm:cxn modelId="{FEE0B155-5078-4EA8-8369-CAB6BBBFC841}" type="presParOf" srcId="{20C23A81-537B-4B4D-B57E-AD532BDCA951}" destId="{44968E57-14EE-4EA1-9237-AAB81A3BEB6C}" srcOrd="3" destOrd="0" presId="urn:microsoft.com/office/officeart/2005/8/layout/process1"/>
    <dgm:cxn modelId="{A75B441D-03DE-4931-8BBE-33460A9D4A96}" type="presParOf" srcId="{44968E57-14EE-4EA1-9237-AAB81A3BEB6C}" destId="{07FFF24F-FCA0-4B57-BC54-9053D67C0296}" srcOrd="0" destOrd="0" presId="urn:microsoft.com/office/officeart/2005/8/layout/process1"/>
    <dgm:cxn modelId="{2A8D0571-81BD-4EDE-BEA4-FD47512DDADF}" type="presParOf" srcId="{20C23A81-537B-4B4D-B57E-AD532BDCA951}" destId="{C518879B-4469-459D-847C-C4887561F7AB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2B317-2398-41DF-B8C5-F31FA03F634A}">
      <dsp:nvSpPr>
        <dsp:cNvPr id="0" name=""/>
        <dsp:cNvSpPr/>
      </dsp:nvSpPr>
      <dsp:spPr>
        <a:xfrm>
          <a:off x="730951" y="0"/>
          <a:ext cx="8284115" cy="57694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4AFC8-46E6-44A6-B82A-56C1553B8FF7}">
      <dsp:nvSpPr>
        <dsp:cNvPr id="0" name=""/>
        <dsp:cNvSpPr/>
      </dsp:nvSpPr>
      <dsp:spPr>
        <a:xfrm>
          <a:off x="160598" y="660922"/>
          <a:ext cx="2930633" cy="4447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Text" lastClr="000000"/>
              </a:solidFill>
            </a:rPr>
            <a:t>Mandatory </a:t>
          </a:r>
          <a:r>
            <a:rPr lang="en-US" sz="1600" b="1" kern="1200" dirty="0" smtClean="0">
              <a:solidFill>
                <a:sysClr val="windowText" lastClr="000000"/>
              </a:solidFill>
            </a:rPr>
            <a:t>Induction e-learning course:                                                   </a:t>
          </a:r>
          <a:r>
            <a:rPr lang="en-US" sz="1600" b="1" kern="1200" dirty="0" smtClean="0">
              <a:solidFill>
                <a:schemeClr val="tx1"/>
              </a:solidFill>
            </a:rPr>
            <a:t>Early Help for Children and Families </a:t>
          </a:r>
          <a:endParaRPr lang="en-US" sz="1600" b="1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What is Early </a:t>
          </a:r>
          <a:r>
            <a:rPr lang="en-US" sz="1600" kern="1200" dirty="0" smtClean="0">
              <a:solidFill>
                <a:sysClr val="windowText" lastClr="000000"/>
              </a:solidFill>
            </a:rPr>
            <a:t>Help?</a:t>
          </a:r>
          <a:endParaRPr lang="en-US" sz="1600" kern="1200" dirty="0">
            <a:solidFill>
              <a:sysClr val="windowText" lastClr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What is the Lead Practitioner </a:t>
          </a:r>
          <a:r>
            <a:rPr lang="en-US" sz="1600" kern="1200" dirty="0" smtClean="0">
              <a:solidFill>
                <a:sysClr val="windowText" lastClr="000000"/>
              </a:solidFill>
            </a:rPr>
            <a:t>role?</a:t>
          </a:r>
          <a:endParaRPr lang="en-US" sz="1600" kern="1200" dirty="0">
            <a:solidFill>
              <a:sysClr val="windowText" lastClr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What are </a:t>
          </a:r>
          <a:r>
            <a:rPr lang="en-US" sz="1600" kern="1200" dirty="0" smtClean="0">
              <a:solidFill>
                <a:schemeClr val="tx1"/>
              </a:solidFill>
            </a:rPr>
            <a:t>Early Help Coordinators?</a:t>
          </a:r>
          <a:endParaRPr lang="en-US" sz="1600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solidFill>
                <a:schemeClr val="tx1"/>
              </a:solidFill>
            </a:rPr>
            <a:t>Please note: The  Induction E-learning is required to be completed prior to  accessing the direct training modules</a:t>
          </a:r>
          <a:endParaRPr lang="en-US" sz="1050" kern="1200" dirty="0">
            <a:solidFill>
              <a:schemeClr val="tx1"/>
            </a:solidFill>
          </a:endParaRPr>
        </a:p>
      </dsp:txBody>
      <dsp:txXfrm>
        <a:off x="303660" y="803984"/>
        <a:ext cx="2644509" cy="4161459"/>
      </dsp:txXfrm>
    </dsp:sp>
    <dsp:sp modelId="{CF6C3EBA-0081-4F6A-BFCC-3DD29DD77DBB}">
      <dsp:nvSpPr>
        <dsp:cNvPr id="0" name=""/>
        <dsp:cNvSpPr/>
      </dsp:nvSpPr>
      <dsp:spPr>
        <a:xfrm>
          <a:off x="3407692" y="660922"/>
          <a:ext cx="2930633" cy="44475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Text" lastClr="000000"/>
              </a:solidFill>
            </a:rPr>
            <a:t>Mandatory direct training module</a:t>
          </a:r>
          <a:r>
            <a:rPr lang="en-US" sz="1600" b="1" kern="1200" dirty="0" smtClean="0">
              <a:solidFill>
                <a:sysClr val="windowText" lastClr="000000"/>
              </a:solidFill>
            </a:rPr>
            <a:t>:                                       </a:t>
          </a:r>
          <a:r>
            <a:rPr lang="en-US" sz="1600" b="1" kern="1200" dirty="0" smtClean="0">
              <a:solidFill>
                <a:schemeClr val="tx1"/>
              </a:solidFill>
            </a:rPr>
            <a:t>The Early Help Assessment and SMART Planning </a:t>
          </a:r>
          <a:endParaRPr lang="en-US" sz="1600" b="1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</a:rPr>
            <a:t>How </a:t>
          </a:r>
          <a:r>
            <a:rPr lang="en-US" sz="1600" kern="1200" dirty="0">
              <a:solidFill>
                <a:sysClr val="windowText" lastClr="000000"/>
              </a:solidFill>
            </a:rPr>
            <a:t>to complete an </a:t>
          </a:r>
          <a:r>
            <a:rPr lang="en-US" sz="1600" kern="1200" dirty="0" smtClean="0">
              <a:solidFill>
                <a:sysClr val="windowText" lastClr="000000"/>
              </a:solidFill>
            </a:rPr>
            <a:t>Early Help Assessment </a:t>
          </a:r>
          <a:endParaRPr lang="en-US" sz="16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How to involve children, young </a:t>
          </a:r>
          <a:r>
            <a:rPr lang="en-US" sz="1600" kern="1200" dirty="0" smtClean="0">
              <a:solidFill>
                <a:sysClr val="windowText" lastClr="000000"/>
              </a:solidFill>
            </a:rPr>
            <a:t>people and families </a:t>
          </a:r>
          <a:r>
            <a:rPr lang="en-US" sz="1600" kern="1200" dirty="0">
              <a:solidFill>
                <a:sysClr val="windowText" lastClr="000000"/>
              </a:solidFill>
            </a:rPr>
            <a:t>in the </a:t>
          </a:r>
          <a:r>
            <a:rPr lang="en-US" sz="1600" kern="1200" dirty="0" smtClean="0">
              <a:solidFill>
                <a:sysClr val="windowText" lastClr="000000"/>
              </a:solidFill>
            </a:rPr>
            <a:t>process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Overcoming Challenges </a:t>
          </a:r>
          <a:r>
            <a:rPr lang="en-US" sz="1050" kern="1200" dirty="0" smtClean="0">
              <a:solidFill>
                <a:schemeClr val="tx1"/>
              </a:solidFill>
            </a:rPr>
            <a:t> </a:t>
          </a:r>
          <a:endParaRPr lang="en-US" sz="105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How </a:t>
          </a:r>
          <a:r>
            <a:rPr lang="en-US" sz="1600" kern="1200" dirty="0">
              <a:solidFill>
                <a:schemeClr val="tx1"/>
              </a:solidFill>
            </a:rPr>
            <a:t>to analyse the </a:t>
          </a:r>
          <a:r>
            <a:rPr lang="en-US" sz="1600" kern="1200" dirty="0" smtClean="0">
              <a:solidFill>
                <a:schemeClr val="tx1"/>
              </a:solidFill>
            </a:rPr>
            <a:t>information gathered</a:t>
          </a:r>
          <a:endParaRPr lang="en-US" sz="16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</a:rPr>
            <a:t>What </a:t>
          </a:r>
          <a:r>
            <a:rPr lang="en-US" sz="1600" kern="1200" dirty="0">
              <a:solidFill>
                <a:sysClr val="windowText" lastClr="000000"/>
              </a:solidFill>
            </a:rPr>
            <a:t>is a SMART </a:t>
          </a:r>
          <a:r>
            <a:rPr lang="en-US" sz="1600" kern="1200" dirty="0" smtClean="0">
              <a:solidFill>
                <a:sysClr val="windowText" lastClr="000000"/>
              </a:solidFill>
            </a:rPr>
            <a:t>plan?</a:t>
          </a:r>
          <a:endParaRPr lang="en-US" sz="16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ysClr val="windowText" lastClr="000000"/>
            </a:solidFill>
          </a:endParaRPr>
        </a:p>
      </dsp:txBody>
      <dsp:txXfrm>
        <a:off x="3550754" y="803984"/>
        <a:ext cx="2644509" cy="4161459"/>
      </dsp:txXfrm>
    </dsp:sp>
    <dsp:sp modelId="{F97C112D-39CB-4E71-BFE0-652BAE02BE9E}">
      <dsp:nvSpPr>
        <dsp:cNvPr id="0" name=""/>
        <dsp:cNvSpPr/>
      </dsp:nvSpPr>
      <dsp:spPr>
        <a:xfrm>
          <a:off x="6654785" y="633217"/>
          <a:ext cx="2930633" cy="450299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Text" lastClr="000000"/>
              </a:solidFill>
            </a:rPr>
            <a:t>Mandatory direct training </a:t>
          </a:r>
          <a:r>
            <a:rPr lang="en-US" sz="1600" b="1" kern="1200" dirty="0" smtClean="0">
              <a:solidFill>
                <a:sysClr val="windowText" lastClr="000000"/>
              </a:solidFill>
            </a:rPr>
            <a:t>module:                                      </a:t>
          </a:r>
          <a:r>
            <a:rPr lang="en-US" sz="1600" b="1" kern="1200" dirty="0" smtClean="0">
              <a:solidFill>
                <a:schemeClr val="tx1"/>
              </a:solidFill>
            </a:rPr>
            <a:t>The Team Around the Family and Measuring Impact </a:t>
          </a:r>
          <a:endParaRPr lang="en-US" sz="1050" b="1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</a:rPr>
            <a:t>What </a:t>
          </a:r>
          <a:r>
            <a:rPr lang="en-US" sz="1600" kern="1200" dirty="0">
              <a:solidFill>
                <a:sysClr val="windowText" lastClr="000000"/>
              </a:solidFill>
            </a:rPr>
            <a:t>is the Team Around the </a:t>
          </a:r>
          <a:r>
            <a:rPr lang="en-US" sz="1600" kern="1200" dirty="0" smtClean="0">
              <a:solidFill>
                <a:sysClr val="windowText" lastClr="000000"/>
              </a:solidFill>
            </a:rPr>
            <a:t>Family (TAF</a:t>
          </a:r>
          <a:r>
            <a:rPr lang="en-US" sz="1600" kern="1200" dirty="0" smtClean="0">
              <a:solidFill>
                <a:sysClr val="windowText" lastClr="000000"/>
              </a:solidFill>
            </a:rPr>
            <a:t>)</a:t>
          </a:r>
          <a:endParaRPr lang="en-US" sz="1600" kern="1200" dirty="0">
            <a:solidFill>
              <a:sysClr val="windowText" lastClr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How to plan and run a TAF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Who should be involved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ysClr val="windowText" lastClr="000000"/>
              </a:solidFill>
            </a:rPr>
            <a:t>How to record </a:t>
          </a:r>
          <a:r>
            <a:rPr lang="en-US" sz="1600" kern="1200" dirty="0" smtClean="0">
              <a:solidFill>
                <a:sysClr val="windowText" lastClr="000000"/>
              </a:solidFill>
            </a:rPr>
            <a:t>and review the </a:t>
          </a:r>
          <a:r>
            <a:rPr lang="en-US" sz="1600" kern="1200" dirty="0">
              <a:solidFill>
                <a:sysClr val="windowText" lastClr="000000"/>
              </a:solidFill>
            </a:rPr>
            <a:t>TAF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Text" lastClr="000000"/>
              </a:solidFill>
            </a:rPr>
            <a:t>How </a:t>
          </a:r>
          <a:r>
            <a:rPr lang="en-US" sz="1600" kern="1200" dirty="0">
              <a:solidFill>
                <a:sysClr val="windowText" lastClr="000000"/>
              </a:solidFill>
            </a:rPr>
            <a:t>to Evaluate Impact.</a:t>
          </a:r>
        </a:p>
      </dsp:txBody>
      <dsp:txXfrm>
        <a:off x="6797847" y="776279"/>
        <a:ext cx="2644509" cy="4216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4933F-7D43-4613-8F20-59644C0DE921}">
      <dsp:nvSpPr>
        <dsp:cNvPr id="0" name=""/>
        <dsp:cNvSpPr/>
      </dsp:nvSpPr>
      <dsp:spPr>
        <a:xfrm>
          <a:off x="0" y="563904"/>
          <a:ext cx="1716881" cy="35001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To view, browse and book onto training offered by Bradford Council, please visit our new site.</a:t>
          </a:r>
          <a:endParaRPr lang="en-GB" sz="1800" kern="1200" dirty="0"/>
        </a:p>
      </dsp:txBody>
      <dsp:txXfrm>
        <a:off x="50286" y="614190"/>
        <a:ext cx="1616309" cy="3399612"/>
      </dsp:txXfrm>
    </dsp:sp>
    <dsp:sp modelId="{FD4B5A9B-A614-40A0-A2D7-37BCDDB8A35F}">
      <dsp:nvSpPr>
        <dsp:cNvPr id="0" name=""/>
        <dsp:cNvSpPr/>
      </dsp:nvSpPr>
      <dsp:spPr>
        <a:xfrm>
          <a:off x="1688582" y="2101103"/>
          <a:ext cx="575648" cy="425786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88582" y="2186260"/>
        <a:ext cx="447912" cy="255472"/>
      </dsp:txXfrm>
    </dsp:sp>
    <dsp:sp modelId="{9D154D89-88E6-4BAF-A0BA-E5A557E8911E}">
      <dsp:nvSpPr>
        <dsp:cNvPr id="0" name=""/>
        <dsp:cNvSpPr/>
      </dsp:nvSpPr>
      <dsp:spPr>
        <a:xfrm>
          <a:off x="2255681" y="538025"/>
          <a:ext cx="1716881" cy="3551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To set up an account and log in click 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u="sng" kern="1200" dirty="0" smtClean="0">
              <a:hlinkClick xmlns:r="http://schemas.openxmlformats.org/officeDocument/2006/relationships" r:id="rId1"/>
            </a:rPr>
            <a:t>Learn &amp; Develop with Bradford</a:t>
          </a:r>
          <a:endParaRPr lang="en-GB" sz="1800" kern="1200" dirty="0"/>
        </a:p>
      </dsp:txBody>
      <dsp:txXfrm>
        <a:off x="2305967" y="588311"/>
        <a:ext cx="1616309" cy="3451371"/>
      </dsp:txXfrm>
    </dsp:sp>
    <dsp:sp modelId="{44968E57-14EE-4EA1-9237-AAB81A3BEB6C}">
      <dsp:nvSpPr>
        <dsp:cNvPr id="0" name=""/>
        <dsp:cNvSpPr/>
      </dsp:nvSpPr>
      <dsp:spPr>
        <a:xfrm>
          <a:off x="4003722" y="2118471"/>
          <a:ext cx="658758" cy="425786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003722" y="2203628"/>
        <a:ext cx="531022" cy="255472"/>
      </dsp:txXfrm>
    </dsp:sp>
    <dsp:sp modelId="{C518879B-4469-459D-847C-C4887561F7AB}">
      <dsp:nvSpPr>
        <dsp:cNvPr id="0" name=""/>
        <dsp:cNvSpPr/>
      </dsp:nvSpPr>
      <dsp:spPr>
        <a:xfrm>
          <a:off x="4644527" y="494036"/>
          <a:ext cx="6568307" cy="3639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From this system you can;</a:t>
          </a:r>
          <a:endParaRPr lang="en-GB" sz="18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View all training offered by the Workforce Development service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Sign up and register for training, including e-learning and face-to-face classes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View course details of training you book on to, including dates, times, venues etc.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Complete course pre-learning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Complete course evaluations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Keep up to date with new training offers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Keep up to date with up and coming new system releases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Contact the team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Add details and update your profile</a:t>
          </a:r>
          <a:endParaRPr lang="en-GB" sz="1700" kern="1200" dirty="0"/>
        </a:p>
      </dsp:txBody>
      <dsp:txXfrm>
        <a:off x="4751137" y="600646"/>
        <a:ext cx="6355087" cy="3426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DBC2-4EF7-4674-9013-10E6AC8F0CB2}" type="datetimeFigureOut">
              <a:rPr lang="en-GB" smtClean="0"/>
              <a:t>14/06/2021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7EDD5-1784-46C1-86D9-A1D93F4957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69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57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3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37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1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2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9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80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5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5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1">
              <a:defRPr/>
            </a:pPr>
            <a:fld id="{821ED883-2149-4D11-AFB3-A1C10974B4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14/06/2021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1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1">
              <a:defRPr/>
            </a:pPr>
            <a:fld id="{AB5D7447-DBC0-4AA8-BB33-2523A801082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11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2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bradford-external.sabacloud.com/Saba/Web_spf/EU2PRD0022/guest/guestlearningcatalo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LearnDevelopBfd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http://www.facebook.com/LearnDevelopBfd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mailto:evolve@bradford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612" y="1328750"/>
            <a:ext cx="10933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342905" indent="-342905">
              <a:buFont typeface="+mj-lt"/>
              <a:buAutoNum type="arabicPeriod"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32122" y="79767"/>
            <a:ext cx="448494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7476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Early Help Training Update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93440" y="27229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3440" y="577326"/>
            <a:ext cx="11344266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 of Lead Practitioner Mandatory training.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223034276"/>
              </p:ext>
            </p:extLst>
          </p:nvPr>
        </p:nvGraphicFramePr>
        <p:xfrm>
          <a:off x="1138408" y="378167"/>
          <a:ext cx="9746018" cy="5769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16364" y="5771198"/>
            <a:ext cx="1219200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Booking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modules is through Learn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Bradford.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Saba (sabacloud.com)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for anyone who does not already have an account the option will be given to set one up.</a:t>
            </a:r>
          </a:p>
        </p:txBody>
      </p:sp>
    </p:spTree>
    <p:extLst>
      <p:ext uri="{BB962C8B-B14F-4D97-AF65-F5344CB8AC3E}">
        <p14:creationId xmlns:p14="http://schemas.microsoft.com/office/powerpoint/2010/main" val="15786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2122" y="79767"/>
            <a:ext cx="448494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07476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Early Help Training Update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257" y="719552"/>
            <a:ext cx="1193074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40"/>
              </a:spcAft>
            </a:pPr>
            <a:r>
              <a:rPr lang="en-GB" sz="2000" dirty="0" smtClean="0">
                <a:solidFill>
                  <a:srgbClr val="333333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Our new Learning Management System is up and running waiting for you to log in! </a:t>
            </a:r>
          </a:p>
          <a:p>
            <a:pPr>
              <a:spcAft>
                <a:spcPts val="640"/>
              </a:spcAft>
            </a:pPr>
            <a:endParaRPr lang="en-GB" dirty="0">
              <a:solidFill>
                <a:srgbClr val="333333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23255172"/>
              </p:ext>
            </p:extLst>
          </p:nvPr>
        </p:nvGraphicFramePr>
        <p:xfrm>
          <a:off x="391884" y="785835"/>
          <a:ext cx="11379201" cy="462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7058" y="5212983"/>
            <a:ext cx="9499139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40"/>
              </a:spcAft>
            </a:pPr>
            <a:r>
              <a:rPr lang="en-GB" sz="1400" dirty="0">
                <a:solidFill>
                  <a:srgbClr val="333333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You can also keep up to date with learning offers and information via our social media networks on</a:t>
            </a:r>
            <a:endParaRPr lang="en-GB" sz="14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spcAft>
                <a:spcPts val="640"/>
              </a:spcAft>
            </a:pPr>
            <a:r>
              <a:rPr lang="en-GB" sz="1400" dirty="0">
                <a:solidFill>
                  <a:srgbClr val="333333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Facebook - </a:t>
            </a:r>
            <a:r>
              <a:rPr lang="en-GB" sz="1400" u="sng" dirty="0">
                <a:solidFill>
                  <a:srgbClr val="337AB7"/>
                </a:solidFill>
                <a:latin typeface="Helvetica" panose="020B0604020202020204" pitchFamily="34" charset="0"/>
                <a:ea typeface="MS PGothic" panose="020B0600070205080204" pitchFamily="34" charset="-128"/>
                <a:hlinkClick r:id="rId7"/>
              </a:rPr>
              <a:t>Learn &amp; Develop with Bradford</a:t>
            </a:r>
            <a:endParaRPr lang="en-GB" sz="14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spcAft>
                <a:spcPts val="640"/>
              </a:spcAft>
            </a:pPr>
            <a:r>
              <a:rPr lang="en-GB" sz="1400" dirty="0">
                <a:solidFill>
                  <a:srgbClr val="333333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Twitter - </a:t>
            </a:r>
            <a:r>
              <a:rPr lang="en-GB" sz="1400" u="sng" dirty="0">
                <a:solidFill>
                  <a:srgbClr val="337AB7"/>
                </a:solidFill>
                <a:latin typeface="Helvetica" panose="020B0604020202020204" pitchFamily="34" charset="0"/>
                <a:ea typeface="MS PGothic" panose="020B0600070205080204" pitchFamily="34" charset="-128"/>
                <a:hlinkClick r:id="rId8"/>
              </a:rPr>
              <a:t>Learn &amp; Develop Bfd</a:t>
            </a:r>
            <a:endParaRPr lang="en-GB" sz="14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spcAft>
                <a:spcPts val="640"/>
              </a:spcAft>
            </a:pPr>
            <a:r>
              <a:rPr lang="en-GB" sz="1400" dirty="0">
                <a:solidFill>
                  <a:srgbClr val="333333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For help and queries, please contact the Workforce Development team on ext.4503 or e-mail </a:t>
            </a:r>
            <a:r>
              <a:rPr lang="en-GB" sz="1400" u="sng" dirty="0" smtClean="0">
                <a:solidFill>
                  <a:srgbClr val="337AB7"/>
                </a:solidFill>
                <a:latin typeface="Helvetica" panose="020B0604020202020204" pitchFamily="34" charset="0"/>
                <a:ea typeface="MS PGothic" panose="020B0600070205080204" pitchFamily="34" charset="-128"/>
                <a:hlinkClick r:id="rId9"/>
              </a:rPr>
              <a:t>evolve@bradford.gov.uk</a:t>
            </a:r>
            <a:endParaRPr lang="en-GB" sz="1400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3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FFE16ED39B047888A59F618FE9A89" ma:contentTypeVersion="7" ma:contentTypeDescription="Create a new document." ma:contentTypeScope="" ma:versionID="a83f93375655edde7d250d2f0a015155">
  <xsd:schema xmlns:xsd="http://www.w3.org/2001/XMLSchema" xmlns:xs="http://www.w3.org/2001/XMLSchema" xmlns:p="http://schemas.microsoft.com/office/2006/metadata/properties" xmlns:ns3="92a04d25-4771-4dfd-b401-97ea8af65023" xmlns:ns4="7e156b53-2710-4367-8335-ed00b0b21f3b" targetNamespace="http://schemas.microsoft.com/office/2006/metadata/properties" ma:root="true" ma:fieldsID="c2c8798bbf80c224610d95053ed70dd8" ns3:_="" ns4:_="">
    <xsd:import namespace="92a04d25-4771-4dfd-b401-97ea8af65023"/>
    <xsd:import namespace="7e156b53-2710-4367-8335-ed00b0b21f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04d25-4771-4dfd-b401-97ea8af650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56b53-2710-4367-8335-ed00b0b21f3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8FE648-462C-4325-8ADE-46E213A92F75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e156b53-2710-4367-8335-ed00b0b21f3b"/>
    <ds:schemaRef ds:uri="http://purl.org/dc/elements/1.1/"/>
    <ds:schemaRef ds:uri="92a04d25-4771-4dfd-b401-97ea8af6502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158C44-0BB6-4556-8B36-8F6DCA5CF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a04d25-4771-4dfd-b401-97ea8af65023"/>
    <ds:schemaRef ds:uri="7e156b53-2710-4367-8335-ed00b0b21f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770DA7-3D60-4E36-96F8-094BCDE234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13570</TotalTime>
  <Words>331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Smith</dc:creator>
  <cp:lastModifiedBy>Alyia Hanif</cp:lastModifiedBy>
  <cp:revision>746</cp:revision>
  <dcterms:created xsi:type="dcterms:W3CDTF">2020-06-24T09:13:23Z</dcterms:created>
  <dcterms:modified xsi:type="dcterms:W3CDTF">2021-06-14T15:35:17Z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0x0101008FBFFE16ED39B047888A59F618FE9A89</vt:lpwstr>
  </property>
</Properties>
</file>