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5"/>
  </p:notesMasterIdLst>
  <p:sldIdLst>
    <p:sldId id="256" r:id="rId3"/>
    <p:sldId id="259" r:id="rId4"/>
    <p:sldId id="257" r:id="rId5"/>
    <p:sldId id="277" r:id="rId6"/>
    <p:sldId id="258" r:id="rId7"/>
    <p:sldId id="278" r:id="rId8"/>
    <p:sldId id="262" r:id="rId9"/>
    <p:sldId id="279" r:id="rId10"/>
    <p:sldId id="260" r:id="rId11"/>
    <p:sldId id="268" r:id="rId12"/>
    <p:sldId id="267" r:id="rId13"/>
    <p:sldId id="281" r:id="rId14"/>
    <p:sldId id="265" r:id="rId15"/>
    <p:sldId id="261" r:id="rId16"/>
    <p:sldId id="266" r:id="rId17"/>
    <p:sldId id="272" r:id="rId18"/>
    <p:sldId id="263" r:id="rId19"/>
    <p:sldId id="273" r:id="rId20"/>
    <p:sldId id="295" r:id="rId21"/>
    <p:sldId id="264" r:id="rId22"/>
    <p:sldId id="291" r:id="rId23"/>
    <p:sldId id="292" r:id="rId24"/>
    <p:sldId id="271" r:id="rId25"/>
    <p:sldId id="288" r:id="rId26"/>
    <p:sldId id="285" r:id="rId27"/>
    <p:sldId id="294" r:id="rId28"/>
    <p:sldId id="275" r:id="rId29"/>
    <p:sldId id="283" r:id="rId30"/>
    <p:sldId id="284" r:id="rId31"/>
    <p:sldId id="274" r:id="rId32"/>
    <p:sldId id="286" r:id="rId33"/>
    <p:sldId id="296"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tH" initials="H" lastIdx="0" clrIdx="0"/>
  <p:cmAuthor id="1" name="Mark Griffin" initials="M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93428" autoAdjust="0"/>
  </p:normalViewPr>
  <p:slideViewPr>
    <p:cSldViewPr>
      <p:cViewPr>
        <p:scale>
          <a:sx n="90" d="100"/>
          <a:sy n="90" d="100"/>
        </p:scale>
        <p:origin x="-1296" y="-72"/>
      </p:cViewPr>
      <p:guideLst>
        <p:guide orient="horz" pos="2160"/>
        <p:guide pos="2880"/>
      </p:guideLst>
    </p:cSldViewPr>
  </p:slideViewPr>
  <p:outlineViewPr>
    <p:cViewPr>
      <p:scale>
        <a:sx n="33" d="100"/>
        <a:sy n="33" d="100"/>
      </p:scale>
      <p:origin x="222"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5730AF0-C6A4-4CB5-B086-D7F71D3AFFCB}" type="datetimeFigureOut">
              <a:rPr lang="en-GB" smtClean="0"/>
              <a:t>22/04/2020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C803DA4-7DF7-47F1-B79D-39D58E51F253}" type="slidenum">
              <a:rPr lang="en-GB" smtClean="0"/>
              <a:t>‹#›</a:t>
            </a:fld>
            <a:endParaRPr lang="en-GB" dirty="0"/>
          </a:p>
        </p:txBody>
      </p:sp>
    </p:spTree>
    <p:extLst>
      <p:ext uri="{BB962C8B-B14F-4D97-AF65-F5344CB8AC3E}">
        <p14:creationId xmlns:p14="http://schemas.microsoft.com/office/powerpoint/2010/main" val="182084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03DA4-7DF7-47F1-B79D-39D58E51F253}" type="slidenum">
              <a:rPr lang="en-GB" smtClean="0"/>
              <a:t>1</a:t>
            </a:fld>
            <a:endParaRPr lang="en-GB" dirty="0"/>
          </a:p>
        </p:txBody>
      </p:sp>
    </p:spTree>
    <p:extLst>
      <p:ext uri="{BB962C8B-B14F-4D97-AF65-F5344CB8AC3E}">
        <p14:creationId xmlns:p14="http://schemas.microsoft.com/office/powerpoint/2010/main" val="149631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03DA4-7DF7-47F1-B79D-39D58E51F253}" type="slidenum">
              <a:rPr lang="en-GB" smtClean="0"/>
              <a:t>3</a:t>
            </a:fld>
            <a:endParaRPr lang="en-GB" dirty="0"/>
          </a:p>
        </p:txBody>
      </p:sp>
    </p:spTree>
    <p:extLst>
      <p:ext uri="{BB962C8B-B14F-4D97-AF65-F5344CB8AC3E}">
        <p14:creationId xmlns:p14="http://schemas.microsoft.com/office/powerpoint/2010/main" val="387173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03DA4-7DF7-47F1-B79D-39D58E51F253}" type="slidenum">
              <a:rPr lang="en-GB" smtClean="0"/>
              <a:t>10</a:t>
            </a:fld>
            <a:endParaRPr lang="en-GB" dirty="0"/>
          </a:p>
        </p:txBody>
      </p:sp>
    </p:spTree>
    <p:extLst>
      <p:ext uri="{BB962C8B-B14F-4D97-AF65-F5344CB8AC3E}">
        <p14:creationId xmlns:p14="http://schemas.microsoft.com/office/powerpoint/2010/main" val="155133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03DA4-7DF7-47F1-B79D-39D58E51F253}" type="slidenum">
              <a:rPr lang="en-GB" smtClean="0"/>
              <a:t>12</a:t>
            </a:fld>
            <a:endParaRPr lang="en-GB" dirty="0"/>
          </a:p>
        </p:txBody>
      </p:sp>
    </p:spTree>
    <p:extLst>
      <p:ext uri="{BB962C8B-B14F-4D97-AF65-F5344CB8AC3E}">
        <p14:creationId xmlns:p14="http://schemas.microsoft.com/office/powerpoint/2010/main" val="155133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03DA4-7DF7-47F1-B79D-39D58E51F253}" type="slidenum">
              <a:rPr lang="en-GB" smtClean="0"/>
              <a:t>31</a:t>
            </a:fld>
            <a:endParaRPr lang="en-GB" dirty="0"/>
          </a:p>
        </p:txBody>
      </p:sp>
    </p:spTree>
    <p:extLst>
      <p:ext uri="{BB962C8B-B14F-4D97-AF65-F5344CB8AC3E}">
        <p14:creationId xmlns:p14="http://schemas.microsoft.com/office/powerpoint/2010/main" val="334019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7F99C6-278F-4332-AD8F-004FEA88ABD8}" type="datetime1">
              <a:rPr lang="en-GB" smtClean="0"/>
              <a:t>22/04/2020</a:t>
            </a:fld>
            <a:endParaRPr lang="en-GB" dirty="0"/>
          </a:p>
        </p:txBody>
      </p:sp>
      <p:sp>
        <p:nvSpPr>
          <p:cNvPr id="5" name="Footer Placeholder 4"/>
          <p:cNvSpPr>
            <a:spLocks noGrp="1"/>
          </p:cNvSpPr>
          <p:nvPr>
            <p:ph type="ftr" sz="quarter" idx="11"/>
          </p:nvPr>
        </p:nvSpPr>
        <p:spPr/>
        <p:txBody>
          <a:bodyPr/>
          <a:lstStyle/>
          <a:p>
            <a:r>
              <a:rPr lang="en-GB" dirty="0" smtClean="0"/>
              <a:t>Annual Report 2018 - 2019</a:t>
            </a:r>
            <a:endParaRPr lang="en-GB" dirty="0"/>
          </a:p>
        </p:txBody>
      </p:sp>
      <p:sp>
        <p:nvSpPr>
          <p:cNvPr id="6" name="Slide Number Placeholder 5"/>
          <p:cNvSpPr>
            <a:spLocks noGrp="1"/>
          </p:cNvSpPr>
          <p:nvPr>
            <p:ph type="sldNum" sz="quarter" idx="12"/>
          </p:nvPr>
        </p:nvSpPr>
        <p:spPr/>
        <p:txBody>
          <a:bodyPr/>
          <a:lstStyle/>
          <a:p>
            <a:fld id="{90111369-2B19-4382-BFEC-7374E398E203}" type="slidenum">
              <a:rPr lang="en-GB" smtClean="0"/>
              <a:t>‹#›</a:t>
            </a:fld>
            <a:endParaRPr lang="en-GB" dirty="0"/>
          </a:p>
        </p:txBody>
      </p:sp>
      <p:sp>
        <p:nvSpPr>
          <p:cNvPr id="10" name="Text Placeholder 9"/>
          <p:cNvSpPr>
            <a:spLocks noGrp="1"/>
          </p:cNvSpPr>
          <p:nvPr>
            <p:ph type="body" sz="quarter" idx="13" hasCustomPrompt="1"/>
          </p:nvPr>
        </p:nvSpPr>
        <p:spPr>
          <a:xfrm>
            <a:off x="611560" y="548680"/>
            <a:ext cx="5328592" cy="525462"/>
          </a:xfrm>
        </p:spPr>
        <p:txBody>
          <a:bodyPr/>
          <a:lstStyle>
            <a:lvl1pPr marL="0" indent="0">
              <a:buNone/>
              <a:defRPr b="1"/>
            </a:lvl1pPr>
          </a:lstStyle>
          <a:p>
            <a:pPr lvl="0"/>
            <a:r>
              <a:rPr lang="en-GB" dirty="0" smtClean="0"/>
              <a:t>Title</a:t>
            </a:r>
            <a:endParaRPr lang="en-GB" dirty="0"/>
          </a:p>
        </p:txBody>
      </p:sp>
    </p:spTree>
    <p:extLst>
      <p:ext uri="{BB962C8B-B14F-4D97-AF65-F5344CB8AC3E}">
        <p14:creationId xmlns:p14="http://schemas.microsoft.com/office/powerpoint/2010/main" val="169179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57AB7A-3475-44B3-B737-563F35F3607D}" type="datetime1">
              <a:rPr lang="en-GB" smtClean="0"/>
              <a:t>22/04/2020</a:t>
            </a:fld>
            <a:endParaRPr lang="en-GB" dirty="0"/>
          </a:p>
        </p:txBody>
      </p:sp>
      <p:sp>
        <p:nvSpPr>
          <p:cNvPr id="5" name="Footer Placeholder 4"/>
          <p:cNvSpPr>
            <a:spLocks noGrp="1"/>
          </p:cNvSpPr>
          <p:nvPr>
            <p:ph type="ftr" sz="quarter" idx="11"/>
          </p:nvPr>
        </p:nvSpPr>
        <p:spPr/>
        <p:txBody>
          <a:bodyPr/>
          <a:lstStyle/>
          <a:p>
            <a:r>
              <a:rPr lang="en-GB" dirty="0" smtClean="0"/>
              <a:t>Annual Report 2018 - 2019</a:t>
            </a:r>
            <a:endParaRPr lang="en-GB" dirty="0"/>
          </a:p>
        </p:txBody>
      </p:sp>
      <p:sp>
        <p:nvSpPr>
          <p:cNvPr id="6" name="Slide Number Placeholder 5"/>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96537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6D6A7-BCC5-42C7-8F09-654D11C052B6}" type="datetime1">
              <a:rPr lang="en-GB" smtClean="0"/>
              <a:t>22/04/2020</a:t>
            </a:fld>
            <a:endParaRPr lang="en-GB" dirty="0"/>
          </a:p>
        </p:txBody>
      </p:sp>
      <p:sp>
        <p:nvSpPr>
          <p:cNvPr id="5" name="Footer Placeholder 4"/>
          <p:cNvSpPr>
            <a:spLocks noGrp="1"/>
          </p:cNvSpPr>
          <p:nvPr>
            <p:ph type="ftr" sz="quarter" idx="11"/>
          </p:nvPr>
        </p:nvSpPr>
        <p:spPr/>
        <p:txBody>
          <a:bodyPr/>
          <a:lstStyle/>
          <a:p>
            <a:r>
              <a:rPr lang="en-GB" dirty="0" smtClean="0"/>
              <a:t>Annual Report 2018 - 2019</a:t>
            </a:r>
            <a:endParaRPr lang="en-GB" dirty="0"/>
          </a:p>
        </p:txBody>
      </p:sp>
      <p:sp>
        <p:nvSpPr>
          <p:cNvPr id="6" name="Slide Number Placeholder 5"/>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337175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181444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187980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133854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1724158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15155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2150146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278808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386045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09ABF5-3CA8-436F-ADFD-4FE4F12D1619}" type="datetime1">
              <a:rPr lang="en-GB" smtClean="0"/>
              <a:t>22/04/2020</a:t>
            </a:fld>
            <a:endParaRPr lang="en-GB" dirty="0"/>
          </a:p>
        </p:txBody>
      </p:sp>
      <p:sp>
        <p:nvSpPr>
          <p:cNvPr id="5" name="Footer Placeholder 4"/>
          <p:cNvSpPr>
            <a:spLocks noGrp="1"/>
          </p:cNvSpPr>
          <p:nvPr>
            <p:ph type="ftr" sz="quarter" idx="11"/>
          </p:nvPr>
        </p:nvSpPr>
        <p:spPr/>
        <p:txBody>
          <a:bodyPr/>
          <a:lstStyle/>
          <a:p>
            <a:r>
              <a:rPr lang="en-GB" dirty="0" smtClean="0"/>
              <a:t>Annual Report 2018 - 2019</a:t>
            </a:r>
            <a:endParaRPr lang="en-GB" dirty="0"/>
          </a:p>
        </p:txBody>
      </p:sp>
      <p:sp>
        <p:nvSpPr>
          <p:cNvPr id="6" name="Slide Number Placeholder 5"/>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317843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3525244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109893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BAA3D5-4934-4334-9F80-9AC4EF02C17C}" type="datetimeFigureOut">
              <a:rPr lang="en-GB" smtClean="0"/>
              <a:t>22/04/2020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3EE49AE-903B-44B6-873A-057BB2A47A79}" type="slidenum">
              <a:rPr lang="en-GB" smtClean="0"/>
              <a:t>‹#›</a:t>
            </a:fld>
            <a:endParaRPr lang="en-GB" dirty="0"/>
          </a:p>
        </p:txBody>
      </p:sp>
    </p:spTree>
    <p:extLst>
      <p:ext uri="{BB962C8B-B14F-4D97-AF65-F5344CB8AC3E}">
        <p14:creationId xmlns:p14="http://schemas.microsoft.com/office/powerpoint/2010/main" val="87981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E6F4E-8405-4E82-B64F-ABC9B56E9EA1}" type="datetime1">
              <a:rPr lang="en-GB" smtClean="0"/>
              <a:t>22/04/2020</a:t>
            </a:fld>
            <a:endParaRPr lang="en-GB" dirty="0"/>
          </a:p>
        </p:txBody>
      </p:sp>
      <p:sp>
        <p:nvSpPr>
          <p:cNvPr id="5" name="Footer Placeholder 4"/>
          <p:cNvSpPr>
            <a:spLocks noGrp="1"/>
          </p:cNvSpPr>
          <p:nvPr>
            <p:ph type="ftr" sz="quarter" idx="11"/>
          </p:nvPr>
        </p:nvSpPr>
        <p:spPr/>
        <p:txBody>
          <a:bodyPr/>
          <a:lstStyle/>
          <a:p>
            <a:r>
              <a:rPr lang="en-GB" dirty="0" smtClean="0"/>
              <a:t>Annual Report 2018 - 2019</a:t>
            </a:r>
            <a:endParaRPr lang="en-GB" dirty="0"/>
          </a:p>
        </p:txBody>
      </p:sp>
      <p:sp>
        <p:nvSpPr>
          <p:cNvPr id="6" name="Slide Number Placeholder 5"/>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427893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2DB1DE-3E86-476A-9E5B-F459EAC25B7A}" type="datetime1">
              <a:rPr lang="en-GB" smtClean="0"/>
              <a:t>22/04/2020</a:t>
            </a:fld>
            <a:endParaRPr lang="en-GB" dirty="0"/>
          </a:p>
        </p:txBody>
      </p:sp>
      <p:sp>
        <p:nvSpPr>
          <p:cNvPr id="6" name="Footer Placeholder 5"/>
          <p:cNvSpPr>
            <a:spLocks noGrp="1"/>
          </p:cNvSpPr>
          <p:nvPr>
            <p:ph type="ftr" sz="quarter" idx="11"/>
          </p:nvPr>
        </p:nvSpPr>
        <p:spPr/>
        <p:txBody>
          <a:bodyPr/>
          <a:lstStyle/>
          <a:p>
            <a:r>
              <a:rPr lang="en-GB" dirty="0" smtClean="0"/>
              <a:t>Annual Report 2018 - 2019</a:t>
            </a:r>
            <a:endParaRPr lang="en-GB" dirty="0"/>
          </a:p>
        </p:txBody>
      </p:sp>
      <p:sp>
        <p:nvSpPr>
          <p:cNvPr id="7" name="Slide Number Placeholder 6"/>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49532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BB68F2-ADFE-4B45-8968-87678C7E7079}" type="datetime1">
              <a:rPr lang="en-GB" smtClean="0"/>
              <a:t>22/04/2020</a:t>
            </a:fld>
            <a:endParaRPr lang="en-GB" dirty="0"/>
          </a:p>
        </p:txBody>
      </p:sp>
      <p:sp>
        <p:nvSpPr>
          <p:cNvPr id="8" name="Footer Placeholder 7"/>
          <p:cNvSpPr>
            <a:spLocks noGrp="1"/>
          </p:cNvSpPr>
          <p:nvPr>
            <p:ph type="ftr" sz="quarter" idx="11"/>
          </p:nvPr>
        </p:nvSpPr>
        <p:spPr/>
        <p:txBody>
          <a:bodyPr/>
          <a:lstStyle/>
          <a:p>
            <a:r>
              <a:rPr lang="en-GB" dirty="0" smtClean="0"/>
              <a:t>Annual Report 2018 - 2019</a:t>
            </a:r>
            <a:endParaRPr lang="en-GB" dirty="0"/>
          </a:p>
        </p:txBody>
      </p:sp>
      <p:sp>
        <p:nvSpPr>
          <p:cNvPr id="9" name="Slide Number Placeholder 8"/>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105529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67EA47-3B6D-4EE3-8411-C33F8D7B9CB4}" type="datetime1">
              <a:rPr lang="en-GB" smtClean="0"/>
              <a:t>22/04/2020</a:t>
            </a:fld>
            <a:endParaRPr lang="en-GB" dirty="0"/>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85414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A88AF-5848-42C1-AF30-59A7A9CDA9E8}" type="datetime1">
              <a:rPr lang="en-GB" smtClean="0"/>
              <a:t>22/04/2020</a:t>
            </a:fld>
            <a:endParaRPr lang="en-GB" dirty="0"/>
          </a:p>
        </p:txBody>
      </p:sp>
      <p:sp>
        <p:nvSpPr>
          <p:cNvPr id="3" name="Footer Placeholder 2"/>
          <p:cNvSpPr>
            <a:spLocks noGrp="1"/>
          </p:cNvSpPr>
          <p:nvPr>
            <p:ph type="ftr" sz="quarter" idx="11"/>
          </p:nvPr>
        </p:nvSpPr>
        <p:spPr/>
        <p:txBody>
          <a:bodyPr/>
          <a:lstStyle/>
          <a:p>
            <a:r>
              <a:rPr lang="en-GB" dirty="0" smtClean="0"/>
              <a:t>Annual Report 2018 - 2019</a:t>
            </a:r>
            <a:endParaRPr lang="en-GB" dirty="0"/>
          </a:p>
        </p:txBody>
      </p:sp>
      <p:sp>
        <p:nvSpPr>
          <p:cNvPr id="4" name="Slide Number Placeholder 3"/>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260623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D231E-114B-4DF8-8E57-A62C9E160B60}" type="datetime1">
              <a:rPr lang="en-GB" smtClean="0"/>
              <a:t>22/04/2020</a:t>
            </a:fld>
            <a:endParaRPr lang="en-GB" dirty="0"/>
          </a:p>
        </p:txBody>
      </p:sp>
      <p:sp>
        <p:nvSpPr>
          <p:cNvPr id="6" name="Footer Placeholder 5"/>
          <p:cNvSpPr>
            <a:spLocks noGrp="1"/>
          </p:cNvSpPr>
          <p:nvPr>
            <p:ph type="ftr" sz="quarter" idx="11"/>
          </p:nvPr>
        </p:nvSpPr>
        <p:spPr/>
        <p:txBody>
          <a:bodyPr/>
          <a:lstStyle/>
          <a:p>
            <a:r>
              <a:rPr lang="en-GB" dirty="0" smtClean="0"/>
              <a:t>Annual Report 2018 - 2019</a:t>
            </a:r>
            <a:endParaRPr lang="en-GB" dirty="0"/>
          </a:p>
        </p:txBody>
      </p:sp>
      <p:sp>
        <p:nvSpPr>
          <p:cNvPr id="7" name="Slide Number Placeholder 6"/>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35890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B860D-EAB1-4844-A16C-D7540E3AB4F1}" type="datetime1">
              <a:rPr lang="en-GB" smtClean="0"/>
              <a:t>22/04/2020</a:t>
            </a:fld>
            <a:endParaRPr lang="en-GB" dirty="0"/>
          </a:p>
        </p:txBody>
      </p:sp>
      <p:sp>
        <p:nvSpPr>
          <p:cNvPr id="6" name="Footer Placeholder 5"/>
          <p:cNvSpPr>
            <a:spLocks noGrp="1"/>
          </p:cNvSpPr>
          <p:nvPr>
            <p:ph type="ftr" sz="quarter" idx="11"/>
          </p:nvPr>
        </p:nvSpPr>
        <p:spPr/>
        <p:txBody>
          <a:bodyPr/>
          <a:lstStyle/>
          <a:p>
            <a:r>
              <a:rPr lang="en-GB" dirty="0" smtClean="0"/>
              <a:t>Annual Report 2018 - 2019</a:t>
            </a:r>
            <a:endParaRPr lang="en-GB" dirty="0"/>
          </a:p>
        </p:txBody>
      </p:sp>
      <p:sp>
        <p:nvSpPr>
          <p:cNvPr id="7" name="Slide Number Placeholder 6"/>
          <p:cNvSpPr>
            <a:spLocks noGrp="1"/>
          </p:cNvSpPr>
          <p:nvPr>
            <p:ph type="sldNum" sz="quarter" idx="12"/>
          </p:nvPr>
        </p:nvSpPr>
        <p:spPr/>
        <p:txBody>
          <a:bodyPr/>
          <a:lstStyle/>
          <a:p>
            <a:fld id="{90111369-2B19-4382-BFEC-7374E398E203}" type="slidenum">
              <a:rPr lang="en-GB" smtClean="0"/>
              <a:t>‹#›</a:t>
            </a:fld>
            <a:endParaRPr lang="en-GB" dirty="0"/>
          </a:p>
        </p:txBody>
      </p:sp>
    </p:spTree>
    <p:extLst>
      <p:ext uri="{BB962C8B-B14F-4D97-AF65-F5344CB8AC3E}">
        <p14:creationId xmlns:p14="http://schemas.microsoft.com/office/powerpoint/2010/main" val="5422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480F4-1C76-45DF-98C3-4058CA96E022}" type="datetime1">
              <a:rPr lang="en-GB" smtClean="0"/>
              <a:t>22/04/2020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Annual Report 2018 - 2019</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11369-2B19-4382-BFEC-7374E398E203}" type="slidenum">
              <a:rPr lang="en-GB" smtClean="0"/>
              <a:t>‹#›</a:t>
            </a:fld>
            <a:endParaRPr lang="en-GB" dirty="0"/>
          </a:p>
        </p:txBody>
      </p:sp>
      <p:sp>
        <p:nvSpPr>
          <p:cNvPr id="7" name="Rectangle 6"/>
          <p:cNvSpPr/>
          <p:nvPr userDrawn="1"/>
        </p:nvSpPr>
        <p:spPr>
          <a:xfrm>
            <a:off x="7006505" y="188640"/>
            <a:ext cx="1800200" cy="936104"/>
          </a:xfrm>
          <a:prstGeom prst="rect">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292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AA3D5-4934-4334-9F80-9AC4EF02C17C}" type="datetimeFigureOut">
              <a:rPr lang="en-GB" smtClean="0"/>
              <a:t>22/04/2020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E49AE-903B-44B6-873A-057BB2A47A79}" type="slidenum">
              <a:rPr lang="en-GB" smtClean="0"/>
              <a:t>‹#›</a:t>
            </a:fld>
            <a:endParaRPr lang="en-GB" dirty="0"/>
          </a:p>
        </p:txBody>
      </p:sp>
    </p:spTree>
    <p:extLst>
      <p:ext uri="{BB962C8B-B14F-4D97-AF65-F5344CB8AC3E}">
        <p14:creationId xmlns:p14="http://schemas.microsoft.com/office/powerpoint/2010/main" val="1751667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ealsafeguardingstorie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bradford.gov.uk/adult-social-care/adult-abuse/community-engagement-event-updat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afebradford.co.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aferbradford.co.uk/adul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ystmonline.tpp-uk.com/Safeguarding/Home?OrgId=55842355610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dass.org.uk/resources-policy-page" TargetMode="External"/><Relationship Id="rId2" Type="http://schemas.openxmlformats.org/officeDocument/2006/relationships/hyperlink" Target="https://www.local.gov/"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best-interests-assessor-list-of-organisations-providing-training" TargetMode="External"/><Relationship Id="rId5" Type="http://schemas.openxmlformats.org/officeDocument/2006/relationships/hyperlink" Target="https://www.bdct.nhs.uk/" TargetMode="External"/><Relationship Id="rId4" Type="http://schemas.openxmlformats.org/officeDocument/2006/relationships/hyperlink" Target="https://www.bradford.gov.uk/adult-social-care/care-and-support-from-us/new-to-adult-social-c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aferbradford.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31640" y="5467672"/>
            <a:ext cx="6480720" cy="841648"/>
          </a:xfrm>
        </p:spPr>
        <p:txBody>
          <a:bodyPr/>
          <a:lstStyle/>
          <a:p>
            <a:r>
              <a:rPr lang="en-GB" b="1" dirty="0" smtClean="0">
                <a:solidFill>
                  <a:srgbClr val="002060"/>
                </a:solidFill>
              </a:rPr>
              <a:t>2018 - 2019</a:t>
            </a:r>
            <a:endParaRPr lang="en-GB" b="1" dirty="0">
              <a:solidFill>
                <a:srgbClr val="002060"/>
              </a:solidFill>
            </a:endParaRPr>
          </a:p>
        </p:txBody>
      </p:sp>
      <p:sp>
        <p:nvSpPr>
          <p:cNvPr id="8" name="Subtitle 6"/>
          <p:cNvSpPr txBox="1">
            <a:spLocks/>
          </p:cNvSpPr>
          <p:nvPr/>
        </p:nvSpPr>
        <p:spPr>
          <a:xfrm>
            <a:off x="1331640" y="4819600"/>
            <a:ext cx="6480720" cy="84164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smtClean="0">
                <a:solidFill>
                  <a:srgbClr val="002060"/>
                </a:solidFill>
              </a:rPr>
              <a:t>Bradford Safeguarding Adults Board Annual </a:t>
            </a:r>
            <a:r>
              <a:rPr lang="en-GB" b="1" dirty="0">
                <a:solidFill>
                  <a:srgbClr val="002060"/>
                </a:solidFill>
              </a:rPr>
              <a:t>Report </a:t>
            </a:r>
          </a:p>
        </p:txBody>
      </p:sp>
    </p:spTree>
    <p:extLst>
      <p:ext uri="{BB962C8B-B14F-4D97-AF65-F5344CB8AC3E}">
        <p14:creationId xmlns:p14="http://schemas.microsoft.com/office/powerpoint/2010/main" val="180900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9598"/>
            <a:ext cx="6624736" cy="576064"/>
          </a:xfrm>
        </p:spPr>
        <p:txBody>
          <a:bodyPr/>
          <a:lstStyle/>
          <a:p>
            <a:pPr algn="l"/>
            <a:r>
              <a:rPr lang="en-GB" sz="1800" b="1" dirty="0">
                <a:solidFill>
                  <a:srgbClr val="013D85"/>
                </a:solidFill>
              </a:rPr>
              <a:t>The Care Act 2014 asks all Safeguarding </a:t>
            </a:r>
            <a:r>
              <a:rPr lang="en-GB" sz="1800" b="1" dirty="0" smtClean="0">
                <a:solidFill>
                  <a:srgbClr val="013D85"/>
                </a:solidFill>
              </a:rPr>
              <a:t>Boards and </a:t>
            </a:r>
            <a:r>
              <a:rPr lang="en-GB" sz="1800" b="1" dirty="0">
                <a:solidFill>
                  <a:srgbClr val="013D85"/>
                </a:solidFill>
              </a:rPr>
              <a:t>its partners to follow the following six </a:t>
            </a:r>
            <a:r>
              <a:rPr lang="en-GB" sz="1800" b="1" dirty="0" smtClean="0">
                <a:solidFill>
                  <a:srgbClr val="013D85"/>
                </a:solidFill>
              </a:rPr>
              <a:t>key Safeguarding Principles</a:t>
            </a:r>
            <a:r>
              <a:rPr lang="en-GB" sz="1800" b="1" dirty="0">
                <a:solidFill>
                  <a:srgbClr val="013D85"/>
                </a:solidFill>
              </a:rPr>
              <a:t>:</a:t>
            </a:r>
            <a:r>
              <a:rPr lang="en-GB" sz="1600" dirty="0"/>
              <a:t/>
            </a:r>
            <a:br>
              <a:rPr lang="en-GB" sz="1600" dirty="0"/>
            </a:br>
            <a:endParaRPr lang="en-GB" sz="1600" dirty="0"/>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10</a:t>
            </a:fld>
            <a:endParaRPr lang="en-GB"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62" t="19278" r="37670" b="11242"/>
          <a:stretch/>
        </p:blipFill>
        <p:spPr bwMode="auto">
          <a:xfrm>
            <a:off x="971600" y="1581499"/>
            <a:ext cx="7200800" cy="473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323528" y="295542"/>
            <a:ext cx="3538736" cy="5040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2060"/>
                </a:solidFill>
              </a:rPr>
              <a:t>Key Priorities</a:t>
            </a:r>
            <a:endParaRPr lang="en-GB" sz="2400" b="1" dirty="0">
              <a:solidFill>
                <a:srgbClr val="002060"/>
              </a:solidFill>
            </a:endParaRPr>
          </a:p>
        </p:txBody>
      </p:sp>
    </p:spTree>
    <p:extLst>
      <p:ext uri="{BB962C8B-B14F-4D97-AF65-F5344CB8AC3E}">
        <p14:creationId xmlns:p14="http://schemas.microsoft.com/office/powerpoint/2010/main" val="1605026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rmAutofit/>
          </a:bodyPr>
          <a:lstStyle/>
          <a:p>
            <a:r>
              <a:rPr lang="en-GB" sz="2200" b="1" dirty="0">
                <a:cs typeface="Arial" panose="020B0604020202020204" pitchFamily="34" charset="0"/>
              </a:rPr>
              <a:t>Make safeguarding personal and support adults at risk to achieve the outcomes they </a:t>
            </a:r>
            <a:r>
              <a:rPr lang="en-GB" sz="2200" b="1" dirty="0" smtClean="0">
                <a:cs typeface="Arial" panose="020B0604020202020204" pitchFamily="34" charset="0"/>
              </a:rPr>
              <a:t>want</a:t>
            </a:r>
          </a:p>
          <a:p>
            <a:pPr marL="0" indent="0">
              <a:buNone/>
            </a:pPr>
            <a:endParaRPr lang="en-GB" sz="800" dirty="0">
              <a:cs typeface="Arial" panose="020B0604020202020204" pitchFamily="34" charset="0"/>
            </a:endParaRPr>
          </a:p>
          <a:p>
            <a:r>
              <a:rPr lang="en-GB" sz="2200" b="1" dirty="0">
                <a:cs typeface="Arial" panose="020B0604020202020204" pitchFamily="34" charset="0"/>
              </a:rPr>
              <a:t>Making sure that all services have </a:t>
            </a:r>
            <a:r>
              <a:rPr lang="en-GB" sz="2200" b="1" dirty="0" smtClean="0">
                <a:cs typeface="Arial" panose="020B0604020202020204" pitchFamily="34" charset="0"/>
              </a:rPr>
              <a:t>the appropriate </a:t>
            </a:r>
            <a:r>
              <a:rPr lang="en-GB" sz="2200" b="1" dirty="0">
                <a:cs typeface="Arial" panose="020B0604020202020204" pitchFamily="34" charset="0"/>
              </a:rPr>
              <a:t>systems and processes in place to support and safeguard Adults </a:t>
            </a:r>
            <a:r>
              <a:rPr lang="en-GB" sz="2200" b="1" dirty="0" smtClean="0">
                <a:cs typeface="Arial" panose="020B0604020202020204" pitchFamily="34" charset="0"/>
              </a:rPr>
              <a:t>effectively. </a:t>
            </a:r>
            <a:r>
              <a:rPr lang="en-GB" sz="2200" b="1" dirty="0">
                <a:cs typeface="Arial" panose="020B0604020202020204" pitchFamily="34" charset="0"/>
              </a:rPr>
              <a:t> This means </a:t>
            </a:r>
            <a:r>
              <a:rPr lang="en-GB" sz="2200" b="1" dirty="0" smtClean="0">
                <a:cs typeface="Arial" panose="020B0604020202020204" pitchFamily="34" charset="0"/>
              </a:rPr>
              <a:t>that we </a:t>
            </a:r>
            <a:r>
              <a:rPr lang="en-GB" sz="2200" b="1" dirty="0">
                <a:cs typeface="Arial" panose="020B0604020202020204" pitchFamily="34" charset="0"/>
              </a:rPr>
              <a:t>will protect Adults who have been abused and make sure safeguarding works </a:t>
            </a:r>
            <a:r>
              <a:rPr lang="en-GB" sz="2200" b="1" dirty="0" smtClean="0">
                <a:cs typeface="Arial" panose="020B0604020202020204" pitchFamily="34" charset="0"/>
              </a:rPr>
              <a:t>well</a:t>
            </a:r>
          </a:p>
          <a:p>
            <a:pPr marL="0" indent="0">
              <a:buNone/>
            </a:pPr>
            <a:endParaRPr lang="en-GB" sz="800" dirty="0">
              <a:cs typeface="Arial" panose="020B0604020202020204" pitchFamily="34" charset="0"/>
            </a:endParaRPr>
          </a:p>
          <a:p>
            <a:r>
              <a:rPr lang="en-GB" sz="2200" b="1" dirty="0">
                <a:cs typeface="Arial" panose="020B0604020202020204" pitchFamily="34" charset="0"/>
              </a:rPr>
              <a:t>Partners, organisations and communities work together to prevent abuse from happening - This means everyone will be able to recognise what abuse is and know how to </a:t>
            </a:r>
            <a:r>
              <a:rPr lang="en-GB" sz="2200" b="1" dirty="0" smtClean="0">
                <a:cs typeface="Arial" panose="020B0604020202020204" pitchFamily="34" charset="0"/>
              </a:rPr>
              <a:t>respond</a:t>
            </a:r>
            <a:endParaRPr lang="en-GB" sz="2200" dirty="0">
              <a:cs typeface="Arial" panose="020B0604020202020204" pitchFamily="34" charset="0"/>
            </a:endParaRPr>
          </a:p>
          <a:p>
            <a:endParaRPr lang="en-GB" dirty="0">
              <a:solidFill>
                <a:srgbClr val="013D85"/>
              </a:solidFill>
            </a:endParaRPr>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11</a:t>
            </a:fld>
            <a:endParaRPr lang="en-GB" dirty="0"/>
          </a:p>
        </p:txBody>
      </p:sp>
      <p:sp>
        <p:nvSpPr>
          <p:cNvPr id="6" name="Title 1"/>
          <p:cNvSpPr>
            <a:spLocks noGrp="1"/>
          </p:cNvSpPr>
          <p:nvPr>
            <p:ph type="title"/>
          </p:nvPr>
        </p:nvSpPr>
        <p:spPr>
          <a:xfrm>
            <a:off x="323528" y="295542"/>
            <a:ext cx="3538736" cy="504056"/>
          </a:xfrm>
        </p:spPr>
        <p:txBody>
          <a:bodyPr>
            <a:normAutofit/>
          </a:bodyPr>
          <a:lstStyle/>
          <a:p>
            <a:pPr algn="l"/>
            <a:r>
              <a:rPr lang="en-GB" sz="2400" b="1" dirty="0" smtClean="0">
                <a:solidFill>
                  <a:srgbClr val="002060"/>
                </a:solidFill>
              </a:rPr>
              <a:t>Key Priorities</a:t>
            </a:r>
            <a:endParaRPr lang="en-GB" sz="2400" b="1" dirty="0">
              <a:solidFill>
                <a:srgbClr val="002060"/>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6" t="7438" r="5976" b="8899"/>
          <a:stretch/>
        </p:blipFill>
        <p:spPr bwMode="auto">
          <a:xfrm>
            <a:off x="7164124" y="5096786"/>
            <a:ext cx="1057525" cy="99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224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12</a:t>
            </a:fld>
            <a:endParaRPr lang="en-GB" dirty="0"/>
          </a:p>
        </p:txBody>
      </p:sp>
      <p:sp>
        <p:nvSpPr>
          <p:cNvPr id="12" name="Title 1"/>
          <p:cNvSpPr txBox="1">
            <a:spLocks/>
          </p:cNvSpPr>
          <p:nvPr/>
        </p:nvSpPr>
        <p:spPr>
          <a:xfrm>
            <a:off x="323528" y="295542"/>
            <a:ext cx="5904656" cy="61317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2060"/>
                </a:solidFill>
              </a:rPr>
              <a:t>Bradford Safeguarding Adults Board (BSAB)</a:t>
            </a:r>
            <a:endParaRPr lang="en-GB" sz="2400" b="1" dirty="0">
              <a:solidFill>
                <a:srgbClr val="002060"/>
              </a:solidFill>
            </a:endParaRPr>
          </a:p>
        </p:txBody>
      </p:sp>
      <p:sp>
        <p:nvSpPr>
          <p:cNvPr id="2" name="Rectangle 1"/>
          <p:cNvSpPr/>
          <p:nvPr/>
        </p:nvSpPr>
        <p:spPr>
          <a:xfrm>
            <a:off x="1115616" y="1124744"/>
            <a:ext cx="6912768" cy="4770537"/>
          </a:xfrm>
          <a:prstGeom prst="rect">
            <a:avLst/>
          </a:prstGeom>
        </p:spPr>
        <p:txBody>
          <a:bodyPr wrap="square">
            <a:spAutoFit/>
          </a:bodyPr>
          <a:lstStyle/>
          <a:p>
            <a:r>
              <a:rPr lang="en-GB" sz="1600" dirty="0">
                <a:cs typeface="Arial" panose="020B0604020202020204" pitchFamily="34" charset="0"/>
              </a:rPr>
              <a:t>The </a:t>
            </a:r>
            <a:r>
              <a:rPr lang="en-GB" sz="1600" dirty="0" smtClean="0">
                <a:cs typeface="Arial" panose="020B0604020202020204" pitchFamily="34" charset="0"/>
              </a:rPr>
              <a:t>BSAB </a:t>
            </a:r>
            <a:r>
              <a:rPr lang="en-GB" sz="1600" dirty="0">
                <a:cs typeface="Arial" panose="020B0604020202020204" pitchFamily="34" charset="0"/>
              </a:rPr>
              <a:t>has continued to oversee the partnership response to safeguarding, through quarterly meetings, development sessions and strategic planning days. The Board focussed upon</a:t>
            </a:r>
            <a:r>
              <a:rPr lang="en-GB" sz="1600" dirty="0" smtClean="0">
                <a:cs typeface="Arial" panose="020B0604020202020204" pitchFamily="34" charset="0"/>
              </a:rPr>
              <a:t>;</a:t>
            </a:r>
          </a:p>
          <a:p>
            <a:pPr marL="285750" indent="-285750">
              <a:buFont typeface="Arial" panose="020B0604020202020204" pitchFamily="34" charset="0"/>
              <a:buChar char="•"/>
            </a:pPr>
            <a:endParaRPr lang="en-GB" sz="1600" dirty="0">
              <a:cs typeface="Arial" panose="020B0604020202020204" pitchFamily="34" charset="0"/>
            </a:endParaRPr>
          </a:p>
          <a:p>
            <a:pPr marL="717550" lvl="0" indent="-263525">
              <a:buFont typeface="Arial" panose="020B0604020202020204" pitchFamily="34" charset="0"/>
              <a:buChar char="•"/>
            </a:pPr>
            <a:r>
              <a:rPr lang="en-GB" sz="1600" dirty="0" smtClean="0">
                <a:cs typeface="Arial" panose="020B0604020202020204" pitchFamily="34" charset="0"/>
              </a:rPr>
              <a:t>Exploring  </a:t>
            </a:r>
            <a:r>
              <a:rPr lang="en-GB" sz="1600" dirty="0">
                <a:cs typeface="Arial" panose="020B0604020202020204" pitchFamily="34" charset="0"/>
              </a:rPr>
              <a:t>behaviours and expectations of a learning board</a:t>
            </a:r>
          </a:p>
          <a:p>
            <a:pPr marL="717550" lvl="0" indent="-263525">
              <a:buFont typeface="Arial" panose="020B0604020202020204" pitchFamily="34" charset="0"/>
              <a:buChar char="•"/>
            </a:pPr>
            <a:r>
              <a:rPr lang="en-GB" sz="1600" dirty="0" smtClean="0">
                <a:cs typeface="Arial" panose="020B0604020202020204" pitchFamily="34" charset="0"/>
              </a:rPr>
              <a:t>Confirm/amend </a:t>
            </a:r>
            <a:r>
              <a:rPr lang="en-GB" sz="1600" dirty="0">
                <a:cs typeface="Arial" panose="020B0604020202020204" pitchFamily="34" charset="0"/>
              </a:rPr>
              <a:t>the priorities for the coming year</a:t>
            </a:r>
          </a:p>
          <a:p>
            <a:pPr marL="717550" lvl="0" indent="-263525">
              <a:buFont typeface="Arial" panose="020B0604020202020204" pitchFamily="34" charset="0"/>
              <a:buChar char="•"/>
            </a:pPr>
            <a:r>
              <a:rPr lang="en-GB" sz="1600" dirty="0" smtClean="0">
                <a:cs typeface="Arial" panose="020B0604020202020204" pitchFamily="34" charset="0"/>
              </a:rPr>
              <a:t>Gain </a:t>
            </a:r>
            <a:r>
              <a:rPr lang="en-GB" sz="1600" dirty="0">
                <a:cs typeface="Arial" panose="020B0604020202020204" pitchFamily="34" charset="0"/>
              </a:rPr>
              <a:t>assurance that emerging themes are addressed</a:t>
            </a:r>
          </a:p>
          <a:p>
            <a:pPr marL="717550" lvl="0" indent="-263525">
              <a:buFont typeface="Arial" panose="020B0604020202020204" pitchFamily="34" charset="0"/>
              <a:buChar char="•"/>
            </a:pPr>
            <a:r>
              <a:rPr lang="en-GB" sz="1600" dirty="0" smtClean="0">
                <a:cs typeface="Arial" panose="020B0604020202020204" pitchFamily="34" charset="0"/>
              </a:rPr>
              <a:t>Review </a:t>
            </a:r>
            <a:r>
              <a:rPr lang="en-GB" sz="1600" dirty="0">
                <a:cs typeface="Arial" panose="020B0604020202020204" pitchFamily="34" charset="0"/>
              </a:rPr>
              <a:t>the performance management </a:t>
            </a:r>
            <a:r>
              <a:rPr lang="en-GB" sz="1600" dirty="0" smtClean="0">
                <a:cs typeface="Arial" panose="020B0604020202020204" pitchFamily="34" charset="0"/>
              </a:rPr>
              <a:t>framework</a:t>
            </a:r>
          </a:p>
          <a:p>
            <a:pPr lvl="0"/>
            <a:endParaRPr lang="en-GB" sz="1600" dirty="0">
              <a:cs typeface="Arial" panose="020B0604020202020204" pitchFamily="34" charset="0"/>
            </a:endParaRPr>
          </a:p>
          <a:p>
            <a:r>
              <a:rPr lang="en-GB" sz="1600" dirty="0">
                <a:cs typeface="Arial" panose="020B0604020202020204" pitchFamily="34" charset="0"/>
              </a:rPr>
              <a:t>Bradford continues to maximise learning with regional partners and contributed to </a:t>
            </a:r>
            <a:r>
              <a:rPr lang="en-GB" sz="1600" dirty="0" smtClean="0">
                <a:cs typeface="Arial" panose="020B0604020202020204" pitchFamily="34" charset="0"/>
              </a:rPr>
              <a:t>easy to get to </a:t>
            </a:r>
            <a:r>
              <a:rPr lang="en-GB" sz="1600" dirty="0">
                <a:cs typeface="Arial" panose="020B0604020202020204" pitchFamily="34" charset="0"/>
              </a:rPr>
              <a:t>formats for Safeguarding </a:t>
            </a:r>
            <a:r>
              <a:rPr lang="en-GB" sz="1600" dirty="0" smtClean="0">
                <a:cs typeface="Arial" panose="020B0604020202020204" pitchFamily="34" charset="0"/>
              </a:rPr>
              <a:t>Policy </a:t>
            </a:r>
            <a:r>
              <a:rPr lang="en-GB" sz="1600" dirty="0">
                <a:cs typeface="Arial" panose="020B0604020202020204" pitchFamily="34" charset="0"/>
              </a:rPr>
              <a:t>and </a:t>
            </a:r>
            <a:r>
              <a:rPr lang="en-GB" sz="1600" dirty="0" smtClean="0">
                <a:cs typeface="Arial" panose="020B0604020202020204" pitchFamily="34" charset="0"/>
              </a:rPr>
              <a:t>Procedures</a:t>
            </a:r>
            <a:r>
              <a:rPr lang="en-GB" sz="1600" dirty="0">
                <a:cs typeface="Arial" panose="020B0604020202020204" pitchFamily="34" charset="0"/>
              </a:rPr>
              <a:t>, developing performance frameworks and exploring the </a:t>
            </a:r>
            <a:r>
              <a:rPr lang="en-GB" sz="1600" dirty="0" smtClean="0">
                <a:cs typeface="Arial" panose="020B0604020202020204" pitchFamily="34" charset="0"/>
              </a:rPr>
              <a:t>Section </a:t>
            </a:r>
            <a:r>
              <a:rPr lang="en-GB" sz="1600" dirty="0">
                <a:cs typeface="Arial" panose="020B0604020202020204" pitchFamily="34" charset="0"/>
              </a:rPr>
              <a:t>42 </a:t>
            </a:r>
            <a:r>
              <a:rPr lang="en-GB" sz="1600" dirty="0" smtClean="0">
                <a:cs typeface="Arial" panose="020B0604020202020204" pitchFamily="34" charset="0"/>
              </a:rPr>
              <a:t>duty of the Care Act (2014)  </a:t>
            </a:r>
            <a:r>
              <a:rPr lang="en-GB" sz="1600" dirty="0">
                <a:cs typeface="Arial" panose="020B0604020202020204" pitchFamily="34" charset="0"/>
              </a:rPr>
              <a:t>to undertake safeguarding enquiries. </a:t>
            </a:r>
          </a:p>
          <a:p>
            <a:endParaRPr lang="en-GB" sz="1600" dirty="0">
              <a:cs typeface="Arial" panose="020B0604020202020204" pitchFamily="34" charset="0"/>
            </a:endParaRPr>
          </a:p>
          <a:p>
            <a:r>
              <a:rPr lang="en-GB" sz="1600" dirty="0">
                <a:cs typeface="Arial" panose="020B0604020202020204" pitchFamily="34" charset="0"/>
              </a:rPr>
              <a:t>The Business Units for the </a:t>
            </a:r>
            <a:r>
              <a:rPr lang="en-GB" sz="1600" dirty="0" smtClean="0">
                <a:cs typeface="Arial" panose="020B0604020202020204" pitchFamily="34" charset="0"/>
              </a:rPr>
              <a:t> Working Together to Safeguard Children – The Bradford </a:t>
            </a:r>
            <a:r>
              <a:rPr lang="en-GB" sz="1600" dirty="0" err="1" smtClean="0">
                <a:cs typeface="Arial" panose="020B0604020202020204" pitchFamily="34" charset="0"/>
              </a:rPr>
              <a:t>Partnerhsip</a:t>
            </a:r>
            <a:r>
              <a:rPr lang="en-GB" sz="1600" dirty="0" smtClean="0">
                <a:cs typeface="Arial" panose="020B0604020202020204" pitchFamily="34" charset="0"/>
              </a:rPr>
              <a:t> and the BSAB are now combined into a </a:t>
            </a:r>
            <a:r>
              <a:rPr lang="en-GB" sz="1600" dirty="0">
                <a:cs typeface="Arial" panose="020B0604020202020204" pitchFamily="34" charset="0"/>
              </a:rPr>
              <a:t>single </a:t>
            </a:r>
            <a:r>
              <a:rPr lang="en-GB" sz="1600" dirty="0" smtClean="0">
                <a:cs typeface="Arial" panose="020B0604020202020204" pitchFamily="34" charset="0"/>
              </a:rPr>
              <a:t>unit. This allows </a:t>
            </a:r>
            <a:r>
              <a:rPr lang="en-GB" sz="1600" dirty="0">
                <a:cs typeface="Arial" panose="020B0604020202020204" pitchFamily="34" charset="0"/>
              </a:rPr>
              <a:t>a greater consistency of approach, </a:t>
            </a:r>
            <a:r>
              <a:rPr lang="en-GB" sz="1600" dirty="0" smtClean="0">
                <a:cs typeface="Arial" panose="020B0604020202020204" pitchFamily="34" charset="0"/>
              </a:rPr>
              <a:t>effectiveness, sharing </a:t>
            </a:r>
            <a:r>
              <a:rPr lang="en-GB" sz="1600" dirty="0">
                <a:cs typeface="Arial" panose="020B0604020202020204" pitchFamily="34" charset="0"/>
              </a:rPr>
              <a:t>of good practice and </a:t>
            </a:r>
            <a:r>
              <a:rPr lang="en-GB" sz="1600" dirty="0" smtClean="0">
                <a:cs typeface="Arial" panose="020B0604020202020204" pitchFamily="34" charset="0"/>
              </a:rPr>
              <a:t>provides increased </a:t>
            </a:r>
            <a:r>
              <a:rPr lang="en-GB" sz="1600" dirty="0">
                <a:cs typeface="Arial" panose="020B0604020202020204" pitchFamily="34" charset="0"/>
              </a:rPr>
              <a:t>resilience </a:t>
            </a:r>
            <a:r>
              <a:rPr lang="en-GB" sz="1600" dirty="0" smtClean="0">
                <a:cs typeface="Arial" panose="020B0604020202020204" pitchFamily="34" charset="0"/>
              </a:rPr>
              <a:t>across  </a:t>
            </a:r>
            <a:r>
              <a:rPr lang="en-GB" sz="1600" dirty="0">
                <a:cs typeface="Arial" panose="020B0604020202020204" pitchFamily="34" charset="0"/>
              </a:rPr>
              <a:t>the Business Unit. This is now known as the Bradford Safeguarding Partnership Business Team</a:t>
            </a:r>
            <a:r>
              <a:rPr lang="en-GB" sz="1600" dirty="0" smtClean="0">
                <a:cs typeface="Arial" panose="020B0604020202020204" pitchFamily="34" charset="0"/>
              </a:rPr>
              <a:t>. </a:t>
            </a:r>
            <a:r>
              <a:rPr lang="en-GB" sz="1600" dirty="0" smtClean="0">
                <a:solidFill>
                  <a:srgbClr val="00B050"/>
                </a:solidFill>
                <a:cs typeface="Arial" panose="020B0604020202020204" pitchFamily="34" charset="0"/>
              </a:rPr>
              <a:t> </a:t>
            </a:r>
            <a:endParaRPr lang="en-GB" sz="1600" dirty="0">
              <a:solidFill>
                <a:srgbClr val="00B050"/>
              </a:solidFill>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22" y="5611613"/>
            <a:ext cx="829932" cy="77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073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13</a:t>
            </a:fld>
            <a:endParaRPr lang="en-GB" dirty="0"/>
          </a:p>
        </p:txBody>
      </p:sp>
      <p:sp>
        <p:nvSpPr>
          <p:cNvPr id="6" name="Title 1"/>
          <p:cNvSpPr>
            <a:spLocks noGrp="1"/>
          </p:cNvSpPr>
          <p:nvPr>
            <p:ph type="title"/>
          </p:nvPr>
        </p:nvSpPr>
        <p:spPr>
          <a:xfrm>
            <a:off x="323528" y="295542"/>
            <a:ext cx="3538736" cy="504056"/>
          </a:xfrm>
        </p:spPr>
        <p:txBody>
          <a:bodyPr>
            <a:normAutofit/>
          </a:bodyPr>
          <a:lstStyle/>
          <a:p>
            <a:pPr algn="l"/>
            <a:r>
              <a:rPr lang="en-GB" sz="2400" b="1" dirty="0" smtClean="0">
                <a:solidFill>
                  <a:srgbClr val="002060"/>
                </a:solidFill>
              </a:rPr>
              <a:t>Data Summary</a:t>
            </a:r>
            <a:endParaRPr lang="en-GB" sz="2400" b="1" dirty="0">
              <a:solidFill>
                <a:srgbClr val="002060"/>
              </a:solidFill>
            </a:endParaRPr>
          </a:p>
        </p:txBody>
      </p:sp>
      <p:sp>
        <p:nvSpPr>
          <p:cNvPr id="7" name="Rectangle 6"/>
          <p:cNvSpPr/>
          <p:nvPr/>
        </p:nvSpPr>
        <p:spPr>
          <a:xfrm>
            <a:off x="2777994" y="589037"/>
            <a:ext cx="3564244" cy="1615827"/>
          </a:xfrm>
          <a:prstGeom prst="rect">
            <a:avLst/>
          </a:prstGeom>
          <a:solidFill>
            <a:schemeClr val="accent1"/>
          </a:solidFill>
        </p:spPr>
        <p:txBody>
          <a:bodyPr wrap="none" lIns="91440" tIns="45720" rIns="91440" bIns="45720">
            <a:spAutoFit/>
          </a:bodyPr>
          <a:lstStyle/>
          <a:p>
            <a:pPr algn="ctr"/>
            <a:r>
              <a:rPr lang="en-US" sz="70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534</a:t>
            </a:r>
            <a:r>
              <a:rPr lang="en-US" sz="7000" b="1" cap="none" spc="0"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,800</a:t>
            </a:r>
          </a:p>
          <a:p>
            <a:pPr algn="ctr"/>
            <a:r>
              <a:rPr lang="en-US" sz="28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P</a:t>
            </a:r>
            <a:r>
              <a:rPr lang="en-US" sz="28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eople live in Bradford</a:t>
            </a:r>
            <a:endParaRPr lang="en-GB" sz="2800" b="1" dirty="0">
              <a:solidFill>
                <a:schemeClr val="bg1"/>
              </a:solidFill>
              <a:effectLst>
                <a:outerShdw blurRad="38100" dist="38100" dir="2700000" algn="tl">
                  <a:srgbClr val="000000">
                    <a:alpha val="43137"/>
                  </a:srgbClr>
                </a:outerShdw>
              </a:effectLst>
            </a:endParaRPr>
          </a:p>
          <a:p>
            <a:pPr algn="ctr"/>
            <a:endParaRPr lang="en-GB" sz="1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9" name="Group 8"/>
          <p:cNvGrpSpPr/>
          <p:nvPr/>
        </p:nvGrpSpPr>
        <p:grpSpPr>
          <a:xfrm>
            <a:off x="611560" y="2695137"/>
            <a:ext cx="1547853" cy="2678079"/>
            <a:chOff x="2459413" y="1916832"/>
            <a:chExt cx="1899337" cy="3358253"/>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3583"/>
            <a:stretch/>
          </p:blipFill>
          <p:spPr bwMode="auto">
            <a:xfrm>
              <a:off x="2459413" y="1916832"/>
              <a:ext cx="1899337" cy="335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984562" y="3142196"/>
              <a:ext cx="901209" cy="830997"/>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solidFill>
                    <a:schemeClr val="bg1"/>
                  </a:solidFill>
                </a:rPr>
                <a:t>51%</a:t>
              </a:r>
            </a:p>
            <a:p>
              <a:pPr algn="ctr"/>
              <a:r>
                <a:rPr lang="en-US" sz="1600" b="1" cap="none" spc="0" dirty="0" smtClean="0">
                  <a:ln w="10541" cmpd="sng">
                    <a:solidFill>
                      <a:schemeClr val="accent1">
                        <a:shade val="88000"/>
                        <a:satMod val="110000"/>
                      </a:schemeClr>
                    </a:solidFill>
                    <a:prstDash val="solid"/>
                  </a:ln>
                  <a:solidFill>
                    <a:schemeClr val="bg1"/>
                  </a:solidFill>
                  <a:effectLst/>
                </a:rPr>
                <a:t>Women</a:t>
              </a:r>
              <a:endParaRPr lang="en-GB" sz="1600" b="1" cap="none" spc="0" dirty="0">
                <a:ln w="10541" cmpd="sng">
                  <a:solidFill>
                    <a:schemeClr val="accent1">
                      <a:shade val="88000"/>
                      <a:satMod val="110000"/>
                    </a:schemeClr>
                  </a:solidFill>
                  <a:prstDash val="solid"/>
                </a:ln>
                <a:solidFill>
                  <a:schemeClr val="bg1"/>
                </a:solidFill>
                <a:effectLst/>
              </a:endParaRPr>
            </a:p>
          </p:txBody>
        </p:sp>
      </p:grpSp>
      <p:grpSp>
        <p:nvGrpSpPr>
          <p:cNvPr id="10" name="Group 9"/>
          <p:cNvGrpSpPr/>
          <p:nvPr/>
        </p:nvGrpSpPr>
        <p:grpSpPr>
          <a:xfrm>
            <a:off x="2499563" y="2695137"/>
            <a:ext cx="1496373" cy="2678079"/>
            <a:chOff x="4788024" y="1916599"/>
            <a:chExt cx="1842121" cy="3431499"/>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4976"/>
            <a:stretch/>
          </p:blipFill>
          <p:spPr bwMode="auto">
            <a:xfrm>
              <a:off x="4788024" y="1916599"/>
              <a:ext cx="1842121" cy="343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258479" y="3142196"/>
              <a:ext cx="901209" cy="830997"/>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solidFill>
                    <a:schemeClr val="bg1"/>
                  </a:solidFill>
                </a:rPr>
                <a:t>49%</a:t>
              </a:r>
            </a:p>
            <a:p>
              <a:pPr algn="ctr"/>
              <a:r>
                <a:rPr lang="en-US" sz="1600" b="1" dirty="0">
                  <a:ln w="10541" cmpd="sng">
                    <a:solidFill>
                      <a:schemeClr val="accent1">
                        <a:shade val="88000"/>
                        <a:satMod val="110000"/>
                      </a:schemeClr>
                    </a:solidFill>
                    <a:prstDash val="solid"/>
                  </a:ln>
                  <a:solidFill>
                    <a:schemeClr val="bg1"/>
                  </a:solidFill>
                </a:rPr>
                <a:t>M</a:t>
              </a:r>
              <a:r>
                <a:rPr lang="en-US" sz="1600" b="1" cap="none" spc="0" dirty="0" smtClean="0">
                  <a:ln w="10541" cmpd="sng">
                    <a:solidFill>
                      <a:schemeClr val="accent1">
                        <a:shade val="88000"/>
                        <a:satMod val="110000"/>
                      </a:schemeClr>
                    </a:solidFill>
                    <a:prstDash val="solid"/>
                  </a:ln>
                  <a:solidFill>
                    <a:schemeClr val="bg1"/>
                  </a:solidFill>
                  <a:effectLst/>
                </a:rPr>
                <a:t>en</a:t>
              </a:r>
              <a:endParaRPr lang="en-GB" sz="1600" b="1" cap="none" spc="0" dirty="0">
                <a:ln w="10541" cmpd="sng">
                  <a:solidFill>
                    <a:schemeClr val="accent1">
                      <a:shade val="88000"/>
                      <a:satMod val="110000"/>
                    </a:schemeClr>
                  </a:solidFill>
                  <a:prstDash val="solid"/>
                </a:ln>
                <a:solidFill>
                  <a:schemeClr val="bg1"/>
                </a:solidFill>
                <a:effectLst/>
              </a:endParaRPr>
            </a:p>
          </p:txBody>
        </p:sp>
      </p:grpSp>
      <p:sp>
        <p:nvSpPr>
          <p:cNvPr id="19" name="TextBox 18"/>
          <p:cNvSpPr txBox="1"/>
          <p:nvPr/>
        </p:nvSpPr>
        <p:spPr>
          <a:xfrm>
            <a:off x="4355976" y="2501602"/>
            <a:ext cx="4608512" cy="32316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b="1" dirty="0" smtClean="0">
                <a:solidFill>
                  <a:srgbClr val="013D85"/>
                </a:solidFill>
              </a:rPr>
              <a:t>There has been a population increase of 2,300 people in the last year</a:t>
            </a:r>
          </a:p>
          <a:p>
            <a:pPr>
              <a:lnSpc>
                <a:spcPct val="150000"/>
              </a:lnSpc>
            </a:pPr>
            <a:endParaRPr lang="en-GB" sz="800" b="1" dirty="0" smtClean="0">
              <a:solidFill>
                <a:srgbClr val="013D85"/>
              </a:solidFill>
            </a:endParaRPr>
          </a:p>
          <a:p>
            <a:pPr marL="342900" indent="-342900">
              <a:lnSpc>
                <a:spcPct val="150000"/>
              </a:lnSpc>
              <a:buFont typeface="Arial" panose="020B0604020202020204" pitchFamily="34" charset="0"/>
              <a:buChar char="•"/>
            </a:pPr>
            <a:r>
              <a:rPr lang="en-GB" sz="2000" b="1" dirty="0" smtClean="0">
                <a:solidFill>
                  <a:srgbClr val="013D85"/>
                </a:solidFill>
              </a:rPr>
              <a:t>64% Identify as White British</a:t>
            </a:r>
          </a:p>
          <a:p>
            <a:pPr>
              <a:lnSpc>
                <a:spcPct val="150000"/>
              </a:lnSpc>
            </a:pPr>
            <a:endParaRPr lang="en-GB" sz="800" b="1" dirty="0" smtClean="0">
              <a:solidFill>
                <a:srgbClr val="013D85"/>
              </a:solidFill>
            </a:endParaRPr>
          </a:p>
          <a:p>
            <a:pPr marL="342900" indent="-342900">
              <a:lnSpc>
                <a:spcPct val="150000"/>
              </a:lnSpc>
              <a:buFont typeface="Arial" panose="020B0604020202020204" pitchFamily="34" charset="0"/>
              <a:buChar char="•"/>
            </a:pPr>
            <a:r>
              <a:rPr lang="en-GB" sz="2000" b="1" dirty="0">
                <a:solidFill>
                  <a:srgbClr val="013D85"/>
                </a:solidFill>
              </a:rPr>
              <a:t>The district has the largest proportion of people of Pakistani ethnic origin (20%) in </a:t>
            </a:r>
            <a:r>
              <a:rPr lang="en-GB" sz="2000" b="1" dirty="0" smtClean="0">
                <a:solidFill>
                  <a:srgbClr val="013D85"/>
                </a:solidFill>
              </a:rPr>
              <a:t>England</a:t>
            </a:r>
          </a:p>
        </p:txBody>
      </p:sp>
    </p:spTree>
    <p:extLst>
      <p:ext uri="{BB962C8B-B14F-4D97-AF65-F5344CB8AC3E}">
        <p14:creationId xmlns:p14="http://schemas.microsoft.com/office/powerpoint/2010/main" val="1640820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14</a:t>
            </a:fld>
            <a:endParaRPr lang="en-GB" dirty="0"/>
          </a:p>
        </p:txBody>
      </p:sp>
      <p:sp>
        <p:nvSpPr>
          <p:cNvPr id="6" name="Title 1"/>
          <p:cNvSpPr>
            <a:spLocks noGrp="1"/>
          </p:cNvSpPr>
          <p:nvPr>
            <p:ph type="title"/>
          </p:nvPr>
        </p:nvSpPr>
        <p:spPr>
          <a:xfrm>
            <a:off x="323528" y="295542"/>
            <a:ext cx="3538736" cy="504056"/>
          </a:xfrm>
        </p:spPr>
        <p:txBody>
          <a:bodyPr>
            <a:normAutofit/>
          </a:bodyPr>
          <a:lstStyle/>
          <a:p>
            <a:pPr algn="l"/>
            <a:r>
              <a:rPr lang="en-GB" sz="2400" b="1" dirty="0" smtClean="0">
                <a:solidFill>
                  <a:srgbClr val="002060"/>
                </a:solidFill>
              </a:rPr>
              <a:t>Data Summary</a:t>
            </a:r>
            <a:endParaRPr lang="en-GB" sz="2400" b="1" dirty="0">
              <a:solidFill>
                <a:srgbClr val="002060"/>
              </a:solidFill>
            </a:endParaRPr>
          </a:p>
        </p:txBody>
      </p:sp>
      <p:sp>
        <p:nvSpPr>
          <p:cNvPr id="7" name="Content Placeholder 5"/>
          <p:cNvSpPr txBox="1">
            <a:spLocks noGrp="1"/>
          </p:cNvSpPr>
          <p:nvPr>
            <p:ph idx="1"/>
          </p:nvPr>
        </p:nvSpPr>
        <p:spPr>
          <a:xfrm>
            <a:off x="84015" y="1958989"/>
            <a:ext cx="4464496" cy="2117503"/>
          </a:xfrm>
          <a:prstGeom prst="rect">
            <a:avLst/>
          </a:prstGeom>
          <a:noFill/>
        </p:spPr>
        <p:txBody>
          <a:bodyPr wrap="square" rtlCol="0">
            <a:spAutoFit/>
          </a:bodyPr>
          <a:lstStyle/>
          <a:p>
            <a:pPr marL="182563" indent="-182563"/>
            <a:r>
              <a:rPr lang="en-GB" sz="1400" dirty="0"/>
              <a:t>Bradford Council’s Safeguarding Team received </a:t>
            </a:r>
            <a:r>
              <a:rPr lang="en-GB" sz="1400" dirty="0" smtClean="0"/>
              <a:t>4,510 </a:t>
            </a:r>
            <a:r>
              <a:rPr lang="en-GB" sz="1400" dirty="0"/>
              <a:t>Concerns during </a:t>
            </a:r>
            <a:r>
              <a:rPr lang="en-GB" sz="1400" dirty="0" smtClean="0"/>
              <a:t>2018-19 which decreased by 6% </a:t>
            </a:r>
            <a:r>
              <a:rPr lang="en-GB" sz="1400" dirty="0"/>
              <a:t>from 4,815 </a:t>
            </a:r>
            <a:r>
              <a:rPr lang="en-GB" sz="1400" dirty="0" smtClean="0"/>
              <a:t>in 2017-18</a:t>
            </a:r>
            <a:endParaRPr lang="en-GB" sz="2800" dirty="0" smtClean="0"/>
          </a:p>
          <a:p>
            <a:pPr marL="182563" indent="-182563"/>
            <a:r>
              <a:rPr lang="en-GB" sz="1400" dirty="0" smtClean="0"/>
              <a:t>785 of the concerns (17%) met the Section 42 criteria, a large decrease from 2,925 the previous year</a:t>
            </a:r>
          </a:p>
          <a:p>
            <a:pPr marL="182563" indent="-182563"/>
            <a:r>
              <a:rPr lang="en-GB" sz="1400" dirty="0" smtClean="0"/>
              <a:t>The average increase in referrals during 2018/19 was 18%, we would expect to see the number of referrals fluctuate due to increased awareness and embedding of processes</a:t>
            </a:r>
            <a:endParaRPr lang="en-GB" sz="1400" dirty="0" smtClean="0">
              <a:solidFill>
                <a:srgbClr val="00B050"/>
              </a:solidFill>
            </a:endParaRPr>
          </a:p>
        </p:txBody>
      </p:sp>
      <p:sp>
        <p:nvSpPr>
          <p:cNvPr id="8" name="Rectangle 7"/>
          <p:cNvSpPr/>
          <p:nvPr/>
        </p:nvSpPr>
        <p:spPr>
          <a:xfrm>
            <a:off x="290666" y="908720"/>
            <a:ext cx="2121094" cy="1107996"/>
          </a:xfrm>
          <a:prstGeom prst="rect">
            <a:avLst/>
          </a:prstGeom>
          <a:noFill/>
        </p:spPr>
        <p:txBody>
          <a:bodyPr wrap="none" lIns="91440" tIns="45720" rIns="91440" bIns="45720">
            <a:spAutoFit/>
          </a:bodyPr>
          <a:lstStyle/>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3000">
                      <a:schemeClr val="accent1">
                        <a:tint val="52000"/>
                        <a:satMod val="300000"/>
                      </a:schemeClr>
                    </a:gs>
                    <a:gs pos="50000">
                      <a:schemeClr val="accent1">
                        <a:shade val="20000"/>
                        <a:satMod val="300000"/>
                      </a:schemeClr>
                    </a:gs>
                    <a:gs pos="100000">
                      <a:schemeClr val="accent1">
                        <a:tint val="52000"/>
                        <a:satMod val="300000"/>
                      </a:schemeClr>
                    </a:gs>
                    <a:gs pos="100000">
                      <a:schemeClr val="accent1">
                        <a:tint val="40000"/>
                        <a:satMod val="250000"/>
                      </a:schemeClr>
                    </a:gs>
                  </a:gsLst>
                  <a:lin ang="5400000"/>
                </a:gradFill>
              </a:rPr>
              <a:t>4</a:t>
            </a: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3000">
                      <a:schemeClr val="accent1">
                        <a:tint val="52000"/>
                        <a:satMod val="300000"/>
                      </a:schemeClr>
                    </a:gs>
                    <a:gs pos="50000">
                      <a:schemeClr val="accent1">
                        <a:shade val="20000"/>
                        <a:satMod val="300000"/>
                      </a:schemeClr>
                    </a:gs>
                    <a:gs pos="100000">
                      <a:schemeClr val="accent1">
                        <a:tint val="52000"/>
                        <a:satMod val="300000"/>
                      </a:schemeClr>
                    </a:gs>
                    <a:gs pos="100000">
                      <a:schemeClr val="accent1">
                        <a:tint val="40000"/>
                        <a:satMod val="250000"/>
                      </a:schemeClr>
                    </a:gs>
                  </a:gsLst>
                  <a:lin ang="5400000"/>
                </a:gradFill>
                <a:effectLst/>
              </a:rPr>
              <a:t>,510</a:t>
            </a:r>
            <a:endParaRPr lang="en-GB" sz="6600" b="1" cap="none" spc="0" dirty="0">
              <a:ln w="10541" cmpd="sng">
                <a:solidFill>
                  <a:schemeClr val="accent1">
                    <a:shade val="88000"/>
                    <a:satMod val="110000"/>
                  </a:schemeClr>
                </a:solidFill>
                <a:prstDash val="solid"/>
              </a:ln>
              <a:gradFill>
                <a:gsLst>
                  <a:gs pos="0">
                    <a:schemeClr val="accent1">
                      <a:tint val="40000"/>
                      <a:satMod val="250000"/>
                    </a:schemeClr>
                  </a:gs>
                  <a:gs pos="3000">
                    <a:schemeClr val="accent1">
                      <a:tint val="52000"/>
                      <a:satMod val="300000"/>
                    </a:schemeClr>
                  </a:gs>
                  <a:gs pos="50000">
                    <a:schemeClr val="accent1">
                      <a:shade val="20000"/>
                      <a:satMod val="300000"/>
                    </a:schemeClr>
                  </a:gs>
                  <a:gs pos="100000">
                    <a:schemeClr val="accent1">
                      <a:tint val="52000"/>
                      <a:satMod val="300000"/>
                    </a:schemeClr>
                  </a:gs>
                  <a:gs pos="100000">
                    <a:schemeClr val="accent1">
                      <a:tint val="40000"/>
                      <a:satMod val="250000"/>
                    </a:schemeClr>
                  </a:gs>
                </a:gsLst>
                <a:lin ang="5400000"/>
              </a:gradFill>
              <a:effectLst/>
            </a:endParaRPr>
          </a:p>
        </p:txBody>
      </p:sp>
      <p:sp>
        <p:nvSpPr>
          <p:cNvPr id="9" name="TextBox 8"/>
          <p:cNvSpPr txBox="1"/>
          <p:nvPr/>
        </p:nvSpPr>
        <p:spPr>
          <a:xfrm>
            <a:off x="2444622" y="1052736"/>
            <a:ext cx="1983362" cy="707886"/>
          </a:xfrm>
          <a:prstGeom prst="rect">
            <a:avLst/>
          </a:prstGeom>
          <a:noFill/>
        </p:spPr>
        <p:txBody>
          <a:bodyPr wrap="square" rtlCol="0">
            <a:spAutoFit/>
          </a:bodyPr>
          <a:lstStyle/>
          <a:p>
            <a:r>
              <a:rPr lang="en-GB" sz="2000" b="1" dirty="0" smtClean="0">
                <a:solidFill>
                  <a:srgbClr val="0070C0"/>
                </a:solidFill>
              </a:rPr>
              <a:t>Concerns raised </a:t>
            </a:r>
          </a:p>
          <a:p>
            <a:r>
              <a:rPr lang="en-GB" sz="2000" b="1" dirty="0" smtClean="0">
                <a:solidFill>
                  <a:srgbClr val="0070C0"/>
                </a:solidFill>
              </a:rPr>
              <a:t>in 2018/19</a:t>
            </a:r>
          </a:p>
        </p:txBody>
      </p:sp>
      <p:sp>
        <p:nvSpPr>
          <p:cNvPr id="10" name="Rectangle 9"/>
          <p:cNvSpPr/>
          <p:nvPr/>
        </p:nvSpPr>
        <p:spPr>
          <a:xfrm>
            <a:off x="5436096" y="836712"/>
            <a:ext cx="1231427" cy="1107996"/>
          </a:xfrm>
          <a:prstGeom prst="rect">
            <a:avLst/>
          </a:prstGeom>
          <a:noFill/>
        </p:spPr>
        <p:txBody>
          <a:bodyPr wrap="non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0">
                      <a:schemeClr val="accent1">
                        <a:tint val="52000"/>
                        <a:satMod val="300000"/>
                      </a:schemeClr>
                    </a:gs>
                    <a:gs pos="50000">
                      <a:schemeClr val="accent1">
                        <a:shade val="20000"/>
                        <a:satMod val="300000"/>
                      </a:schemeClr>
                    </a:gs>
                    <a:gs pos="99000">
                      <a:schemeClr val="accent1">
                        <a:tint val="52000"/>
                        <a:satMod val="300000"/>
                      </a:schemeClr>
                    </a:gs>
                    <a:gs pos="100000">
                      <a:schemeClr val="accent1">
                        <a:tint val="40000"/>
                        <a:satMod val="250000"/>
                      </a:schemeClr>
                    </a:gs>
                  </a:gsLst>
                  <a:lin ang="5400000"/>
                </a:gradFill>
              </a:rPr>
              <a:t>6</a:t>
            </a: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0">
                      <a:schemeClr val="accent1">
                        <a:tint val="52000"/>
                        <a:satMod val="300000"/>
                      </a:schemeClr>
                    </a:gs>
                    <a:gs pos="50000">
                      <a:schemeClr val="accent1">
                        <a:shade val="20000"/>
                        <a:satMod val="300000"/>
                      </a:schemeClr>
                    </a:gs>
                    <a:gs pos="99000">
                      <a:schemeClr val="accent1">
                        <a:tint val="52000"/>
                        <a:satMod val="300000"/>
                      </a:schemeClr>
                    </a:gs>
                    <a:gs pos="100000">
                      <a:schemeClr val="accent1">
                        <a:tint val="40000"/>
                        <a:satMod val="250000"/>
                      </a:schemeClr>
                    </a:gs>
                  </a:gsLst>
                  <a:lin ang="5400000"/>
                </a:gradFill>
                <a:effectLst/>
              </a:rPr>
              <a:t>%</a:t>
            </a:r>
            <a:endParaRPr lang="en-GB" sz="6600" b="1" cap="none" spc="0" dirty="0">
              <a:ln w="10541" cmpd="sng">
                <a:solidFill>
                  <a:schemeClr val="accent1">
                    <a:shade val="88000"/>
                    <a:satMod val="110000"/>
                  </a:schemeClr>
                </a:solidFill>
                <a:prstDash val="solid"/>
              </a:ln>
              <a:gradFill>
                <a:gsLst>
                  <a:gs pos="0">
                    <a:schemeClr val="accent1">
                      <a:tint val="40000"/>
                      <a:satMod val="250000"/>
                    </a:schemeClr>
                  </a:gs>
                  <a:gs pos="0">
                    <a:schemeClr val="accent1">
                      <a:tint val="52000"/>
                      <a:satMod val="300000"/>
                    </a:schemeClr>
                  </a:gs>
                  <a:gs pos="50000">
                    <a:schemeClr val="accent1">
                      <a:shade val="20000"/>
                      <a:satMod val="300000"/>
                    </a:schemeClr>
                  </a:gs>
                  <a:gs pos="99000">
                    <a:schemeClr val="accent1">
                      <a:tint val="52000"/>
                      <a:satMod val="300000"/>
                    </a:schemeClr>
                  </a:gs>
                  <a:gs pos="100000">
                    <a:schemeClr val="accent1">
                      <a:tint val="40000"/>
                      <a:satMod val="250000"/>
                    </a:schemeClr>
                  </a:gs>
                </a:gsLst>
                <a:lin ang="5400000"/>
              </a:gradFill>
              <a:effectLst/>
            </a:endParaRPr>
          </a:p>
        </p:txBody>
      </p:sp>
      <p:sp>
        <p:nvSpPr>
          <p:cNvPr id="11" name="TextBox 10"/>
          <p:cNvSpPr txBox="1"/>
          <p:nvPr/>
        </p:nvSpPr>
        <p:spPr>
          <a:xfrm>
            <a:off x="6668578" y="980728"/>
            <a:ext cx="1936925" cy="707886"/>
          </a:xfrm>
          <a:prstGeom prst="rect">
            <a:avLst/>
          </a:prstGeom>
          <a:noFill/>
        </p:spPr>
        <p:txBody>
          <a:bodyPr wrap="square" rtlCol="0">
            <a:spAutoFit/>
          </a:bodyPr>
          <a:lstStyle/>
          <a:p>
            <a:r>
              <a:rPr lang="en-GB" sz="2000" b="1" dirty="0" smtClean="0">
                <a:solidFill>
                  <a:srgbClr val="0070C0"/>
                </a:solidFill>
              </a:rPr>
              <a:t>Decrease from previous year</a:t>
            </a:r>
          </a:p>
        </p:txBody>
      </p:sp>
      <p:sp>
        <p:nvSpPr>
          <p:cNvPr id="14" name="Up Arrow 13"/>
          <p:cNvSpPr/>
          <p:nvPr/>
        </p:nvSpPr>
        <p:spPr>
          <a:xfrm flipV="1">
            <a:off x="4751427" y="1052735"/>
            <a:ext cx="502289" cy="662769"/>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85057"/>
            <a:ext cx="3923456" cy="229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436" y="1988840"/>
            <a:ext cx="392345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57436" y="4221088"/>
            <a:ext cx="3923457" cy="2246769"/>
          </a:xfrm>
          <a:prstGeom prst="rect">
            <a:avLst/>
          </a:prstGeom>
          <a:noFill/>
        </p:spPr>
        <p:txBody>
          <a:bodyPr wrap="square" rtlCol="0">
            <a:spAutoFit/>
          </a:bodyPr>
          <a:lstStyle/>
          <a:p>
            <a:r>
              <a:rPr lang="en-GB" sz="1400" dirty="0"/>
              <a:t>Further exploration of this trend is </a:t>
            </a:r>
            <a:r>
              <a:rPr lang="en-GB" sz="1400" dirty="0" smtClean="0"/>
              <a:t>underway </a:t>
            </a:r>
            <a:r>
              <a:rPr lang="en-GB" sz="1400" dirty="0"/>
              <a:t>to provide a full </a:t>
            </a:r>
            <a:r>
              <a:rPr lang="en-GB" sz="1400" dirty="0" smtClean="0"/>
              <a:t>explanation.</a:t>
            </a:r>
          </a:p>
          <a:p>
            <a:r>
              <a:rPr lang="en-GB" sz="1400" dirty="0" smtClean="0"/>
              <a:t>The </a:t>
            </a:r>
            <a:r>
              <a:rPr lang="en-GB" sz="1400" dirty="0"/>
              <a:t>following factors </a:t>
            </a:r>
            <a:r>
              <a:rPr lang="en-GB" sz="1400" dirty="0" smtClean="0"/>
              <a:t>should </a:t>
            </a:r>
            <a:r>
              <a:rPr lang="en-GB" sz="1400" dirty="0"/>
              <a:t>be taken into account;</a:t>
            </a:r>
          </a:p>
          <a:p>
            <a:pPr marL="285750" lvl="0" indent="-285750">
              <a:buFont typeface="Arial" panose="020B0604020202020204" pitchFamily="34" charset="0"/>
              <a:buChar char="•"/>
            </a:pPr>
            <a:r>
              <a:rPr lang="en-GB" sz="1400" dirty="0"/>
              <a:t>How the data is recorded</a:t>
            </a:r>
          </a:p>
          <a:p>
            <a:pPr marL="285750" lvl="0" indent="-285750">
              <a:buFont typeface="Arial" panose="020B0604020202020204" pitchFamily="34" charset="0"/>
              <a:buChar char="•"/>
            </a:pPr>
            <a:r>
              <a:rPr lang="en-GB" sz="1400" dirty="0"/>
              <a:t>The responses from the </a:t>
            </a:r>
            <a:r>
              <a:rPr lang="en-GB" sz="1400" dirty="0" smtClean="0"/>
              <a:t>MASH</a:t>
            </a:r>
            <a:endParaRPr lang="en-GB" sz="1400" dirty="0"/>
          </a:p>
          <a:p>
            <a:pPr marL="285750" lvl="0" indent="-285750">
              <a:buFont typeface="Arial" panose="020B0604020202020204" pitchFamily="34" charset="0"/>
              <a:buChar char="•"/>
            </a:pPr>
            <a:r>
              <a:rPr lang="en-GB" sz="1400" dirty="0"/>
              <a:t>A more experienced and trained workforce</a:t>
            </a:r>
          </a:p>
          <a:p>
            <a:pPr marL="285750" lvl="0" indent="-285750">
              <a:buFont typeface="Arial" panose="020B0604020202020204" pitchFamily="34" charset="0"/>
              <a:buChar char="•"/>
            </a:pPr>
            <a:r>
              <a:rPr lang="en-GB" sz="1400" dirty="0"/>
              <a:t>How the information is screened</a:t>
            </a:r>
          </a:p>
          <a:p>
            <a:pPr marL="285750" lvl="0" indent="-285750">
              <a:buFont typeface="Arial" panose="020B0604020202020204" pitchFamily="34" charset="0"/>
              <a:buChar char="•"/>
            </a:pPr>
            <a:r>
              <a:rPr lang="en-GB" sz="1400" dirty="0"/>
              <a:t>Statutory functions of the Care Act </a:t>
            </a:r>
          </a:p>
          <a:p>
            <a:pPr marL="285750" lvl="0" indent="-285750">
              <a:buFont typeface="Arial" panose="020B0604020202020204" pitchFamily="34" charset="0"/>
              <a:buChar char="•"/>
            </a:pPr>
            <a:r>
              <a:rPr lang="en-GB" sz="1400" dirty="0"/>
              <a:t>Interpretations of section 42 and at what stage this is undertaken</a:t>
            </a:r>
          </a:p>
        </p:txBody>
      </p:sp>
    </p:spTree>
    <p:extLst>
      <p:ext uri="{BB962C8B-B14F-4D97-AF65-F5344CB8AC3E}">
        <p14:creationId xmlns:p14="http://schemas.microsoft.com/office/powerpoint/2010/main" val="874636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15</a:t>
            </a:fld>
            <a:endParaRPr lang="en-GB" dirty="0"/>
          </a:p>
        </p:txBody>
      </p:sp>
      <p:sp>
        <p:nvSpPr>
          <p:cNvPr id="6" name="Title 1"/>
          <p:cNvSpPr>
            <a:spLocks noGrp="1"/>
          </p:cNvSpPr>
          <p:nvPr>
            <p:ph type="title"/>
          </p:nvPr>
        </p:nvSpPr>
        <p:spPr>
          <a:xfrm>
            <a:off x="457200" y="274638"/>
            <a:ext cx="2386608" cy="562074"/>
          </a:xfrm>
        </p:spPr>
        <p:txBody>
          <a:bodyPr>
            <a:normAutofit/>
          </a:bodyPr>
          <a:lstStyle/>
          <a:p>
            <a:pPr algn="l"/>
            <a:r>
              <a:rPr lang="en-GB" sz="2400" b="1" dirty="0" smtClean="0">
                <a:solidFill>
                  <a:srgbClr val="002060"/>
                </a:solidFill>
              </a:rPr>
              <a:t>Data Summary</a:t>
            </a:r>
            <a:endParaRPr lang="en-GB" sz="2400" b="1" dirty="0">
              <a:solidFill>
                <a:srgbClr val="002060"/>
              </a:solidFill>
            </a:endParaRPr>
          </a:p>
        </p:txBody>
      </p:sp>
      <p:sp>
        <p:nvSpPr>
          <p:cNvPr id="2" name="TextBox 1"/>
          <p:cNvSpPr txBox="1"/>
          <p:nvPr/>
        </p:nvSpPr>
        <p:spPr>
          <a:xfrm>
            <a:off x="2411760" y="1515562"/>
            <a:ext cx="1872208" cy="923330"/>
          </a:xfrm>
          <a:prstGeom prst="rect">
            <a:avLst/>
          </a:prstGeom>
          <a:noFill/>
        </p:spPr>
        <p:txBody>
          <a:bodyPr wrap="square" rtlCol="0">
            <a:spAutoFit/>
          </a:bodyPr>
          <a:lstStyle/>
          <a:p>
            <a:r>
              <a:rPr lang="en-GB" b="1" dirty="0" smtClean="0">
                <a:solidFill>
                  <a:srgbClr val="013D85"/>
                </a:solidFill>
              </a:rPr>
              <a:t>Of Concerns relate to people aged 65+</a:t>
            </a:r>
          </a:p>
        </p:txBody>
      </p:sp>
      <p:sp>
        <p:nvSpPr>
          <p:cNvPr id="10" name="TextBox 9"/>
          <p:cNvSpPr txBox="1"/>
          <p:nvPr/>
        </p:nvSpPr>
        <p:spPr>
          <a:xfrm>
            <a:off x="6871408" y="4437112"/>
            <a:ext cx="1661032" cy="923330"/>
          </a:xfrm>
          <a:prstGeom prst="rect">
            <a:avLst/>
          </a:prstGeom>
          <a:noFill/>
        </p:spPr>
        <p:txBody>
          <a:bodyPr wrap="square" rtlCol="0">
            <a:spAutoFit/>
          </a:bodyPr>
          <a:lstStyle/>
          <a:p>
            <a:r>
              <a:rPr lang="en-GB" b="1" dirty="0" smtClean="0">
                <a:solidFill>
                  <a:srgbClr val="013D85"/>
                </a:solidFill>
              </a:rPr>
              <a:t>Of Concerns relate to physical abuse</a:t>
            </a:r>
          </a:p>
        </p:txBody>
      </p:sp>
      <p:sp>
        <p:nvSpPr>
          <p:cNvPr id="12" name="Rectangle 11"/>
          <p:cNvSpPr/>
          <p:nvPr/>
        </p:nvSpPr>
        <p:spPr>
          <a:xfrm>
            <a:off x="644967" y="1484784"/>
            <a:ext cx="1661032" cy="1107996"/>
          </a:xfrm>
          <a:prstGeom prst="rect">
            <a:avLst/>
          </a:prstGeom>
          <a:solidFill>
            <a:schemeClr val="tx2">
              <a:lumMod val="60000"/>
              <a:lumOff val="40000"/>
            </a:schemeClr>
          </a:solidFill>
        </p:spPr>
        <p:txBody>
          <a:bodyPr wrap="none" lIns="91440" tIns="45720" rIns="91440" bIns="45720">
            <a:spAutoFit/>
          </a:bodyPr>
          <a:lstStyle/>
          <a:p>
            <a:pPr algn="ctr"/>
            <a:r>
              <a:rPr lang="en-US" sz="66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53</a:t>
            </a:r>
            <a:r>
              <a:rPr lang="en-US" sz="6600" b="1" cap="none" spc="0"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a:t>
            </a:r>
            <a:endParaRPr lang="en-GB" sz="6600" b="1" cap="none" spc="0"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endParaRPr>
          </a:p>
        </p:txBody>
      </p:sp>
      <p:sp>
        <p:nvSpPr>
          <p:cNvPr id="14" name="Rectangle 13"/>
          <p:cNvSpPr/>
          <p:nvPr/>
        </p:nvSpPr>
        <p:spPr>
          <a:xfrm>
            <a:off x="5143216" y="4437112"/>
            <a:ext cx="1661032" cy="1107996"/>
          </a:xfrm>
          <a:prstGeom prst="rect">
            <a:avLst/>
          </a:prstGeom>
          <a:solidFill>
            <a:schemeClr val="tx2">
              <a:lumMod val="60000"/>
              <a:lumOff val="40000"/>
            </a:schemeClr>
          </a:solidFill>
        </p:spPr>
        <p:txBody>
          <a:bodyPr wrap="none" lIns="91440" tIns="45720" rIns="91440" bIns="45720">
            <a:spAutoFit/>
          </a:bodyPr>
          <a:lstStyle/>
          <a:p>
            <a:pPr algn="ctr"/>
            <a:r>
              <a:rPr lang="en-US" sz="66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38</a:t>
            </a:r>
            <a:r>
              <a:rPr lang="en-US" sz="6600" b="1" cap="none" spc="0"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a:t>
            </a:r>
            <a:endParaRPr lang="en-GB" sz="6600" b="1" cap="none" spc="0"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endParaRPr>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2736"/>
            <a:ext cx="4032447" cy="231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3" y="3645024"/>
            <a:ext cx="43305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50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16</a:t>
            </a:fld>
            <a:endParaRPr lang="en-GB" dirty="0"/>
          </a:p>
        </p:txBody>
      </p:sp>
      <p:sp>
        <p:nvSpPr>
          <p:cNvPr id="6" name="Title 1"/>
          <p:cNvSpPr>
            <a:spLocks noGrp="1"/>
          </p:cNvSpPr>
          <p:nvPr>
            <p:ph type="title"/>
          </p:nvPr>
        </p:nvSpPr>
        <p:spPr>
          <a:xfrm>
            <a:off x="457200" y="274638"/>
            <a:ext cx="2386608" cy="562074"/>
          </a:xfrm>
        </p:spPr>
        <p:txBody>
          <a:bodyPr>
            <a:normAutofit/>
          </a:bodyPr>
          <a:lstStyle/>
          <a:p>
            <a:pPr algn="l"/>
            <a:r>
              <a:rPr lang="en-GB" sz="2400" b="1" dirty="0" smtClean="0">
                <a:solidFill>
                  <a:srgbClr val="002060"/>
                </a:solidFill>
              </a:rPr>
              <a:t>Data Summary</a:t>
            </a:r>
            <a:endParaRPr lang="en-GB" sz="2400" b="1" dirty="0">
              <a:solidFill>
                <a:srgbClr val="002060"/>
              </a:solidFill>
            </a:endParaRPr>
          </a:p>
        </p:txBody>
      </p:sp>
      <p:sp>
        <p:nvSpPr>
          <p:cNvPr id="7" name="Rectangle 6"/>
          <p:cNvSpPr/>
          <p:nvPr/>
        </p:nvSpPr>
        <p:spPr>
          <a:xfrm>
            <a:off x="641542" y="1360066"/>
            <a:ext cx="1661032" cy="1107996"/>
          </a:xfrm>
          <a:prstGeom prst="rect">
            <a:avLst/>
          </a:prstGeom>
          <a:solidFill>
            <a:schemeClr val="tx2">
              <a:lumMod val="60000"/>
              <a:lumOff val="40000"/>
            </a:schemeClr>
          </a:solidFill>
        </p:spPr>
        <p:txBody>
          <a:bodyPr wrap="non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1</a:t>
            </a:r>
            <a:r>
              <a:rPr lang="en-US" sz="66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8</a:t>
            </a:r>
            <a:r>
              <a:rPr lang="en-US" sz="6600" b="1" cap="none" spc="0"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a:t>
            </a:r>
            <a:endParaRPr lang="en-GB" sz="6600" b="1" cap="none" spc="0"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endParaRPr>
          </a:p>
        </p:txBody>
      </p:sp>
      <p:sp>
        <p:nvSpPr>
          <p:cNvPr id="8" name="Rectangle 7"/>
          <p:cNvSpPr/>
          <p:nvPr/>
        </p:nvSpPr>
        <p:spPr>
          <a:xfrm>
            <a:off x="4536215" y="4103399"/>
            <a:ext cx="1661032" cy="1107996"/>
          </a:xfrm>
          <a:prstGeom prst="rect">
            <a:avLst/>
          </a:prstGeom>
          <a:solidFill>
            <a:schemeClr val="tx2">
              <a:lumMod val="60000"/>
              <a:lumOff val="40000"/>
            </a:schemeClr>
          </a:solidFill>
        </p:spPr>
        <p:txBody>
          <a:bodyPr wrap="none" lIns="91440" tIns="45720" rIns="91440" bIns="45720">
            <a:spAutoFit/>
          </a:bodyPr>
          <a:lstStyle/>
          <a:p>
            <a:pPr algn="ctr"/>
            <a:r>
              <a:rPr lang="en-US" sz="66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68</a:t>
            </a:r>
            <a:r>
              <a:rPr lang="en-US" sz="6600" b="1" cap="none" spc="0"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a:t>
            </a:r>
            <a:endParaRPr lang="en-GB" sz="6600" b="1" cap="none" spc="0"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2443091" y="1252344"/>
            <a:ext cx="1886853" cy="1815882"/>
          </a:xfrm>
          <a:prstGeom prst="rect">
            <a:avLst/>
          </a:prstGeom>
          <a:noFill/>
        </p:spPr>
        <p:txBody>
          <a:bodyPr wrap="square" rtlCol="0">
            <a:spAutoFit/>
          </a:bodyPr>
          <a:lstStyle/>
          <a:p>
            <a:r>
              <a:rPr lang="en-GB" sz="1600" b="1" dirty="0" smtClean="0">
                <a:solidFill>
                  <a:schemeClr val="accent1">
                    <a:lumMod val="75000"/>
                  </a:schemeClr>
                </a:solidFill>
              </a:rPr>
              <a:t>Relates to people that </a:t>
            </a:r>
            <a:r>
              <a:rPr lang="en-GB" sz="1600" b="1" dirty="0">
                <a:solidFill>
                  <a:schemeClr val="accent1">
                    <a:lumMod val="75000"/>
                  </a:schemeClr>
                </a:solidFill>
              </a:rPr>
              <a:t>had primary support need - this is the main reason why someone needs social care and support. </a:t>
            </a:r>
          </a:p>
        </p:txBody>
      </p:sp>
      <p:sp>
        <p:nvSpPr>
          <p:cNvPr id="10" name="TextBox 9"/>
          <p:cNvSpPr txBox="1"/>
          <p:nvPr/>
        </p:nvSpPr>
        <p:spPr>
          <a:xfrm>
            <a:off x="6197247" y="3442517"/>
            <a:ext cx="2946753" cy="3539430"/>
          </a:xfrm>
          <a:prstGeom prst="rect">
            <a:avLst/>
          </a:prstGeom>
          <a:noFill/>
        </p:spPr>
        <p:txBody>
          <a:bodyPr wrap="square" rtlCol="0">
            <a:spAutoFit/>
          </a:bodyPr>
          <a:lstStyle/>
          <a:p>
            <a:r>
              <a:rPr lang="en-GB" sz="1600" b="1" dirty="0">
                <a:solidFill>
                  <a:srgbClr val="013D85"/>
                </a:solidFill>
              </a:rPr>
              <a:t>R</a:t>
            </a:r>
            <a:r>
              <a:rPr lang="en-GB" sz="1600" b="1" dirty="0" smtClean="0">
                <a:solidFill>
                  <a:srgbClr val="013D85"/>
                </a:solidFill>
              </a:rPr>
              <a:t>elates to people who self identify their ethnicity as white, followed by 9% Asian/Asian British. In relation the 2011 Census, we would expect to see a larger portion of people of white ethnicity as the population of Bradford consists of 64% people of white ethnicity and 25% Asian/Asian British. The 19% unknown relates to recording processes and is being addressed.  </a:t>
            </a:r>
            <a:endParaRPr lang="en-GB" sz="1600" b="1" dirty="0" smtClean="0">
              <a:solidFill>
                <a:srgbClr val="FF0000"/>
              </a:solidFill>
            </a:endParaRPr>
          </a:p>
          <a:p>
            <a:endParaRPr lang="en-GB" sz="1600" b="1" dirty="0" smtClean="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22" y="3615394"/>
            <a:ext cx="4356703" cy="258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91216"/>
            <a:ext cx="4092550" cy="246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80920" cy="4968552"/>
          </a:xfrm>
        </p:spPr>
        <p:txBody>
          <a:bodyPr>
            <a:noAutofit/>
          </a:bodyPr>
          <a:lstStyle/>
          <a:p>
            <a:pPr marL="0" indent="0">
              <a:buNone/>
            </a:pPr>
            <a:r>
              <a:rPr lang="en-GB" sz="1400" dirty="0" smtClean="0">
                <a:cs typeface="Arial" panose="020B0604020202020204" pitchFamily="34" charset="0"/>
              </a:rPr>
              <a:t>Multi-agency </a:t>
            </a:r>
            <a:r>
              <a:rPr lang="en-GB" sz="1400" dirty="0">
                <a:cs typeface="Arial" panose="020B0604020202020204" pitchFamily="34" charset="0"/>
              </a:rPr>
              <a:t>training programmes have been </a:t>
            </a:r>
            <a:r>
              <a:rPr lang="en-GB" sz="1400" dirty="0" smtClean="0">
                <a:cs typeface="Arial" panose="020B0604020202020204" pitchFamily="34" charset="0"/>
              </a:rPr>
              <a:t>updated to reflect ‘Making </a:t>
            </a:r>
            <a:r>
              <a:rPr lang="en-GB" sz="1400" dirty="0">
                <a:cs typeface="Arial" panose="020B0604020202020204" pitchFamily="34" charset="0"/>
              </a:rPr>
              <a:t>Safeguarding </a:t>
            </a:r>
            <a:r>
              <a:rPr lang="en-GB" sz="1400" dirty="0" smtClean="0">
                <a:cs typeface="Arial" panose="020B0604020202020204" pitchFamily="34" charset="0"/>
              </a:rPr>
              <a:t>Personal’, as part of our preparation for new Multiagency Safeguarding Adults Procedures. </a:t>
            </a:r>
          </a:p>
          <a:p>
            <a:pPr marL="0" indent="0">
              <a:buNone/>
            </a:pPr>
            <a:endParaRPr lang="en-GB" sz="1400" dirty="0" smtClean="0">
              <a:cs typeface="Arial" panose="020B0604020202020204" pitchFamily="34" charset="0"/>
            </a:endParaRPr>
          </a:p>
          <a:p>
            <a:pPr marL="0" indent="0">
              <a:buNone/>
            </a:pPr>
            <a:r>
              <a:rPr lang="en-GB" sz="1400" dirty="0" smtClean="0">
                <a:cs typeface="Arial" panose="020B0604020202020204" pitchFamily="34" charset="0"/>
              </a:rPr>
              <a:t>The Training sub-group also looked at new </a:t>
            </a:r>
            <a:r>
              <a:rPr lang="en-GB" sz="1400" dirty="0">
                <a:cs typeface="Arial" panose="020B0604020202020204" pitchFamily="34" charset="0"/>
              </a:rPr>
              <a:t>information about </a:t>
            </a:r>
            <a:r>
              <a:rPr lang="en-GB" sz="1400" dirty="0" smtClean="0">
                <a:cs typeface="Arial" panose="020B0604020202020204" pitchFamily="34" charset="0"/>
              </a:rPr>
              <a:t>learning from other authorities and lessons learned from </a:t>
            </a:r>
            <a:r>
              <a:rPr lang="en-GB" sz="1400" dirty="0">
                <a:cs typeface="Arial" panose="020B0604020202020204" pitchFamily="34" charset="0"/>
              </a:rPr>
              <a:t>SAR’s</a:t>
            </a:r>
            <a:r>
              <a:rPr lang="en-GB" sz="1400" dirty="0" smtClean="0">
                <a:cs typeface="Arial" panose="020B0604020202020204" pitchFamily="34" charset="0"/>
              </a:rPr>
              <a:t>. </a:t>
            </a:r>
          </a:p>
          <a:p>
            <a:pPr marL="0" indent="0">
              <a:buNone/>
            </a:pPr>
            <a:endParaRPr lang="en-GB" sz="1400" dirty="0" smtClean="0">
              <a:cs typeface="Arial" panose="020B0604020202020204" pitchFamily="34" charset="0"/>
            </a:endParaRPr>
          </a:p>
          <a:p>
            <a:pPr marL="0" indent="0">
              <a:buNone/>
            </a:pPr>
            <a:r>
              <a:rPr lang="en-GB" sz="1400" dirty="0" smtClean="0">
                <a:cs typeface="Arial" panose="020B0604020202020204" pitchFamily="34" charset="0"/>
              </a:rPr>
              <a:t>The Training sub-group has </a:t>
            </a:r>
            <a:r>
              <a:rPr lang="en-GB" sz="1400" dirty="0">
                <a:cs typeface="Arial" panose="020B0604020202020204" pitchFamily="34" charset="0"/>
              </a:rPr>
              <a:t>maintained close working links with the </a:t>
            </a:r>
            <a:r>
              <a:rPr lang="en-GB" sz="1400" dirty="0" smtClean="0">
                <a:cs typeface="Arial" panose="020B0604020202020204" pitchFamily="34" charset="0"/>
              </a:rPr>
              <a:t>Safeguarding Voice group, to </a:t>
            </a:r>
            <a:r>
              <a:rPr lang="en-GB" sz="1400" dirty="0">
                <a:cs typeface="Arial" panose="020B0604020202020204" pitchFamily="34" charset="0"/>
              </a:rPr>
              <a:t>ensure service users have the opportunity to influence and comment on </a:t>
            </a:r>
            <a:r>
              <a:rPr lang="en-GB" sz="1400" dirty="0" smtClean="0">
                <a:cs typeface="Arial" panose="020B0604020202020204" pitchFamily="34" charset="0"/>
              </a:rPr>
              <a:t>training </a:t>
            </a:r>
            <a:r>
              <a:rPr lang="en-GB" sz="1400" dirty="0">
                <a:cs typeface="Arial" panose="020B0604020202020204" pitchFamily="34" charset="0"/>
              </a:rPr>
              <a:t>and resources </a:t>
            </a:r>
            <a:r>
              <a:rPr lang="en-GB" sz="1400" dirty="0" smtClean="0">
                <a:cs typeface="Arial" panose="020B0604020202020204" pitchFamily="34" charset="0"/>
              </a:rPr>
              <a:t>used. ‘Real </a:t>
            </a:r>
            <a:r>
              <a:rPr lang="en-GB" sz="1400" dirty="0">
                <a:cs typeface="Arial" panose="020B0604020202020204" pitchFamily="34" charset="0"/>
              </a:rPr>
              <a:t>Safeguarding </a:t>
            </a:r>
            <a:r>
              <a:rPr lang="en-GB" sz="1400" dirty="0" smtClean="0">
                <a:cs typeface="Arial" panose="020B0604020202020204" pitchFamily="34" charset="0"/>
              </a:rPr>
              <a:t>Stories’ continue to be used </a:t>
            </a:r>
            <a:r>
              <a:rPr lang="en-GB" sz="1400" dirty="0">
                <a:cs typeface="Arial" panose="020B0604020202020204" pitchFamily="34" charset="0"/>
              </a:rPr>
              <a:t>as an invaluable learning </a:t>
            </a:r>
            <a:r>
              <a:rPr lang="en-GB" sz="1400" dirty="0" smtClean="0">
                <a:cs typeface="Arial" panose="020B0604020202020204" pitchFamily="34" charset="0"/>
              </a:rPr>
              <a:t>resource</a:t>
            </a:r>
            <a:r>
              <a:rPr lang="en-GB" sz="1400" dirty="0">
                <a:cs typeface="Arial" panose="020B0604020202020204" pitchFamily="34" charset="0"/>
              </a:rPr>
              <a:t>. </a:t>
            </a:r>
            <a:r>
              <a:rPr lang="en-GB" sz="1400" dirty="0" smtClean="0">
                <a:hlinkClick r:id="rId2"/>
              </a:rPr>
              <a:t>https</a:t>
            </a:r>
            <a:r>
              <a:rPr lang="en-GB" sz="1400" dirty="0">
                <a:hlinkClick r:id="rId2"/>
              </a:rPr>
              <a:t>://realsafeguardingstories.com</a:t>
            </a:r>
            <a:r>
              <a:rPr lang="en-GB" sz="1400" dirty="0" smtClean="0">
                <a:hlinkClick r:id="rId2"/>
              </a:rPr>
              <a:t>/</a:t>
            </a:r>
            <a:r>
              <a:rPr lang="en-GB" sz="1400" dirty="0" smtClean="0"/>
              <a:t> </a:t>
            </a:r>
          </a:p>
          <a:p>
            <a:pPr marL="0" indent="0">
              <a:buNone/>
            </a:pPr>
            <a:endParaRPr lang="en-GB" sz="1400" dirty="0" smtClean="0"/>
          </a:p>
          <a:p>
            <a:pPr marL="0" indent="0">
              <a:buNone/>
            </a:pPr>
            <a:r>
              <a:rPr lang="en-GB" sz="1400" dirty="0">
                <a:cs typeface="Arial" panose="020B0604020202020204" pitchFamily="34" charset="0"/>
              </a:rPr>
              <a:t>Multi-Agency safeguarding adult training courses delivered in 2018-2019:</a:t>
            </a:r>
          </a:p>
          <a:p>
            <a:r>
              <a:rPr lang="en-GB" sz="1400" dirty="0">
                <a:cs typeface="Arial" panose="020B0604020202020204" pitchFamily="34" charset="0"/>
              </a:rPr>
              <a:t>Recognising and Responding to Abuse</a:t>
            </a:r>
          </a:p>
          <a:p>
            <a:r>
              <a:rPr lang="en-GB" sz="1400" dirty="0">
                <a:cs typeface="Arial" panose="020B0604020202020204" pitchFamily="34" charset="0"/>
              </a:rPr>
              <a:t>Role of the Service Manager </a:t>
            </a:r>
          </a:p>
          <a:p>
            <a:r>
              <a:rPr lang="en-GB" sz="1400" dirty="0">
                <a:cs typeface="Arial" panose="020B0604020202020204" pitchFamily="34" charset="0"/>
              </a:rPr>
              <a:t>Training for Trainers</a:t>
            </a:r>
          </a:p>
          <a:p>
            <a:endParaRPr lang="en-GB" sz="1400" dirty="0">
              <a:cs typeface="Arial" panose="020B0604020202020204" pitchFamily="34" charset="0"/>
            </a:endParaRPr>
          </a:p>
          <a:p>
            <a:pPr marL="0" lvl="0" indent="0">
              <a:buNone/>
            </a:pPr>
            <a:r>
              <a:rPr lang="en-GB" sz="1400" dirty="0">
                <a:cs typeface="Arial" panose="020B0604020202020204" pitchFamily="34" charset="0"/>
              </a:rPr>
              <a:t>Partners have also provided assurance that their workforce are able to access Mental Capacity Act training and audits provide the assurance of legal compliance with the Act</a:t>
            </a:r>
          </a:p>
          <a:p>
            <a:pPr marL="0" lvl="0" indent="0">
              <a:buNone/>
            </a:pPr>
            <a:r>
              <a:rPr lang="en-GB" sz="1400" dirty="0">
                <a:cs typeface="Arial" panose="020B0604020202020204" pitchFamily="34" charset="0"/>
              </a:rPr>
              <a:t>A number of Making Safeguarding Personal sessions have been run this year with participants from user groups and staff. </a:t>
            </a:r>
          </a:p>
          <a:p>
            <a:pPr marL="0" indent="0">
              <a:buNone/>
            </a:pPr>
            <a:endParaRPr lang="en-GB" sz="1600" dirty="0"/>
          </a:p>
          <a:p>
            <a:pPr marL="0" indent="0">
              <a:buNone/>
            </a:pPr>
            <a:endParaRPr lang="en-GB" sz="1600" dirty="0"/>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17</a:t>
            </a:fld>
            <a:endParaRPr lang="en-GB" dirty="0"/>
          </a:p>
        </p:txBody>
      </p:sp>
      <p:sp>
        <p:nvSpPr>
          <p:cNvPr id="6" name="Title 1"/>
          <p:cNvSpPr>
            <a:spLocks noGrp="1"/>
          </p:cNvSpPr>
          <p:nvPr>
            <p:ph type="title"/>
          </p:nvPr>
        </p:nvSpPr>
        <p:spPr>
          <a:xfrm>
            <a:off x="323528" y="295542"/>
            <a:ext cx="3538736" cy="504056"/>
          </a:xfrm>
        </p:spPr>
        <p:txBody>
          <a:bodyPr>
            <a:normAutofit fontScale="90000"/>
          </a:bodyPr>
          <a:lstStyle/>
          <a:p>
            <a:pPr algn="l"/>
            <a:r>
              <a:rPr lang="en-GB" sz="2400" b="1" dirty="0">
                <a:solidFill>
                  <a:srgbClr val="002060"/>
                </a:solidFill>
              </a:rPr>
              <a:t>Learning and Improvement</a:t>
            </a:r>
          </a:p>
        </p:txBody>
      </p:sp>
    </p:spTree>
    <p:extLst>
      <p:ext uri="{BB962C8B-B14F-4D97-AF65-F5344CB8AC3E}">
        <p14:creationId xmlns:p14="http://schemas.microsoft.com/office/powerpoint/2010/main" val="1370033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18</a:t>
            </a:fld>
            <a:endParaRPr lang="en-GB" dirty="0"/>
          </a:p>
        </p:txBody>
      </p:sp>
      <p:sp>
        <p:nvSpPr>
          <p:cNvPr id="6" name="Title 1"/>
          <p:cNvSpPr>
            <a:spLocks noGrp="1"/>
          </p:cNvSpPr>
          <p:nvPr>
            <p:ph type="title"/>
          </p:nvPr>
        </p:nvSpPr>
        <p:spPr>
          <a:xfrm>
            <a:off x="323528" y="260648"/>
            <a:ext cx="5400600" cy="504056"/>
          </a:xfrm>
        </p:spPr>
        <p:txBody>
          <a:bodyPr>
            <a:normAutofit/>
          </a:bodyPr>
          <a:lstStyle/>
          <a:p>
            <a:pPr algn="l"/>
            <a:r>
              <a:rPr lang="en-GB" sz="2400" b="1" dirty="0" smtClean="0">
                <a:solidFill>
                  <a:srgbClr val="002060"/>
                </a:solidFill>
              </a:rPr>
              <a:t>Learning and Improvement - Feedback</a:t>
            </a:r>
            <a:endParaRPr lang="en-GB" sz="2400" b="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764704"/>
            <a:ext cx="4256509" cy="257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303" y="764704"/>
            <a:ext cx="4205259" cy="257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7047" y="3244914"/>
            <a:ext cx="4256509" cy="1092607"/>
          </a:xfrm>
          <a:prstGeom prst="rect">
            <a:avLst/>
          </a:prstGeom>
          <a:noFill/>
        </p:spPr>
        <p:txBody>
          <a:bodyPr wrap="square" rtlCol="0">
            <a:spAutoFit/>
          </a:bodyPr>
          <a:lstStyle/>
          <a:p>
            <a:r>
              <a:rPr lang="en-GB" sz="1300" dirty="0" smtClean="0">
                <a:cs typeface="Arial" panose="020B0604020202020204" pitchFamily="34" charset="0"/>
              </a:rPr>
              <a:t>A  standard evaluation </a:t>
            </a:r>
            <a:r>
              <a:rPr lang="en-GB" sz="1300" dirty="0">
                <a:cs typeface="Arial" panose="020B0604020202020204" pitchFamily="34" charset="0"/>
              </a:rPr>
              <a:t>form </a:t>
            </a:r>
            <a:r>
              <a:rPr lang="en-GB" sz="1300" dirty="0" smtClean="0">
                <a:cs typeface="Arial" panose="020B0604020202020204" pitchFamily="34" charset="0"/>
              </a:rPr>
              <a:t>is used by event organisers to collate </a:t>
            </a:r>
            <a:r>
              <a:rPr lang="en-GB" sz="1300" dirty="0">
                <a:cs typeface="Arial" panose="020B0604020202020204" pitchFamily="34" charset="0"/>
              </a:rPr>
              <a:t>and </a:t>
            </a:r>
            <a:r>
              <a:rPr lang="en-GB" sz="1300" dirty="0" smtClean="0">
                <a:cs typeface="Arial" panose="020B0604020202020204" pitchFamily="34" charset="0"/>
              </a:rPr>
              <a:t>summarise participants feedback effectively. </a:t>
            </a:r>
            <a:r>
              <a:rPr lang="en-GB" sz="1300" dirty="0">
                <a:cs typeface="Arial" panose="020B0604020202020204" pitchFamily="34" charset="0"/>
              </a:rPr>
              <a:t>The feedback </a:t>
            </a:r>
            <a:r>
              <a:rPr lang="en-GB" sz="1300" dirty="0" smtClean="0">
                <a:cs typeface="Arial" panose="020B0604020202020204" pitchFamily="34" charset="0"/>
              </a:rPr>
              <a:t>was </a:t>
            </a:r>
            <a:r>
              <a:rPr lang="en-GB" sz="1300" dirty="0">
                <a:cs typeface="Arial" panose="020B0604020202020204" pitchFamily="34" charset="0"/>
              </a:rPr>
              <a:t>extremely </a:t>
            </a:r>
            <a:r>
              <a:rPr lang="en-GB" sz="1300" dirty="0" smtClean="0">
                <a:cs typeface="Arial" panose="020B0604020202020204" pitchFamily="34" charset="0"/>
              </a:rPr>
              <a:t>positive, highlighting that 92% felt that the session had made them think differently about safeguarding adults.</a:t>
            </a:r>
            <a:endParaRPr lang="en-GB" sz="1300" dirty="0">
              <a:cs typeface="Arial" panose="020B0604020202020204" pitchFamily="34" charset="0"/>
            </a:endParaRPr>
          </a:p>
        </p:txBody>
      </p:sp>
      <p:sp>
        <p:nvSpPr>
          <p:cNvPr id="10" name="TextBox 9"/>
          <p:cNvSpPr txBox="1"/>
          <p:nvPr/>
        </p:nvSpPr>
        <p:spPr>
          <a:xfrm>
            <a:off x="4550394" y="3343816"/>
            <a:ext cx="4205259" cy="692497"/>
          </a:xfrm>
          <a:prstGeom prst="rect">
            <a:avLst/>
          </a:prstGeom>
          <a:noFill/>
        </p:spPr>
        <p:txBody>
          <a:bodyPr wrap="square" rtlCol="0">
            <a:spAutoFit/>
          </a:bodyPr>
          <a:lstStyle/>
          <a:p>
            <a:r>
              <a:rPr lang="en-GB" sz="1300" dirty="0" smtClean="0">
                <a:cs typeface="Arial" panose="020B0604020202020204" pitchFamily="34" charset="0"/>
              </a:rPr>
              <a:t>Feedback also highlighted that 91% of practitioners reported that they would change their practice following attendance.</a:t>
            </a:r>
            <a:endParaRPr lang="en-GB" sz="1300" dirty="0">
              <a:cs typeface="Arial" panose="020B0604020202020204" pitchFamily="34" charset="0"/>
            </a:endParaRPr>
          </a:p>
        </p:txBody>
      </p:sp>
      <p:sp>
        <p:nvSpPr>
          <p:cNvPr id="8" name="Rectangle 7"/>
          <p:cNvSpPr/>
          <p:nvPr/>
        </p:nvSpPr>
        <p:spPr>
          <a:xfrm>
            <a:off x="167047" y="4363074"/>
            <a:ext cx="8741762" cy="2031325"/>
          </a:xfrm>
          <a:prstGeom prst="rect">
            <a:avLst/>
          </a:prstGeom>
        </p:spPr>
        <p:txBody>
          <a:bodyPr wrap="square">
            <a:spAutoFit/>
          </a:bodyPr>
          <a:lstStyle/>
          <a:p>
            <a:r>
              <a:rPr lang="en-GB" sz="1400" b="1" dirty="0">
                <a:cs typeface="Arial" panose="020B0604020202020204" pitchFamily="34" charset="0"/>
              </a:rPr>
              <a:t>Going forward together - Community Engagement Event update</a:t>
            </a:r>
          </a:p>
          <a:p>
            <a:r>
              <a:rPr lang="en-GB" sz="1400" dirty="0">
                <a:cs typeface="Arial" panose="020B0604020202020204" pitchFamily="34" charset="0"/>
              </a:rPr>
              <a:t>On Wednesday, 27 June 2018 </a:t>
            </a:r>
            <a:r>
              <a:rPr lang="en-GB" sz="1400" dirty="0" smtClean="0">
                <a:cs typeface="Arial" panose="020B0604020202020204" pitchFamily="34" charset="0"/>
              </a:rPr>
              <a:t>the BSAB </a:t>
            </a:r>
            <a:r>
              <a:rPr lang="en-GB" sz="1400" dirty="0">
                <a:cs typeface="Arial" panose="020B0604020202020204" pitchFamily="34" charset="0"/>
              </a:rPr>
              <a:t>hosted a community engagement event on its new plan, held at Manningham Mills. The new 3 year </a:t>
            </a:r>
            <a:r>
              <a:rPr lang="en-GB" sz="1400" dirty="0" smtClean="0">
                <a:cs typeface="Arial" panose="020B0604020202020204" pitchFamily="34" charset="0"/>
              </a:rPr>
              <a:t>plan explains </a:t>
            </a:r>
            <a:r>
              <a:rPr lang="en-GB" sz="1400" dirty="0">
                <a:cs typeface="Arial" panose="020B0604020202020204" pitchFamily="34" charset="0"/>
              </a:rPr>
              <a:t>how the Safeguarding Adults Board will work in the future to keep people </a:t>
            </a:r>
            <a:r>
              <a:rPr lang="en-GB" sz="1400" dirty="0" smtClean="0">
                <a:cs typeface="Arial" panose="020B0604020202020204" pitchFamily="34" charset="0"/>
              </a:rPr>
              <a:t>safe from abuse and neglect.</a:t>
            </a:r>
            <a:endParaRPr lang="en-GB" sz="1400" dirty="0">
              <a:cs typeface="Arial" panose="020B0604020202020204" pitchFamily="34" charset="0"/>
            </a:endParaRPr>
          </a:p>
          <a:p>
            <a:r>
              <a:rPr lang="en-GB" sz="1400" dirty="0">
                <a:cs typeface="Arial" panose="020B0604020202020204" pitchFamily="34" charset="0"/>
              </a:rPr>
              <a:t>The event was aimed at people who use services, support workers and carers, local community groups and members of the public. </a:t>
            </a:r>
            <a:r>
              <a:rPr lang="en-GB" sz="1400" dirty="0" smtClean="0">
                <a:cs typeface="Arial" panose="020B0604020202020204" pitchFamily="34" charset="0"/>
              </a:rPr>
              <a:t> The BSAB was delighted </a:t>
            </a:r>
            <a:r>
              <a:rPr lang="en-GB" sz="1400" dirty="0">
                <a:cs typeface="Arial" panose="020B0604020202020204" pitchFamily="34" charset="0"/>
              </a:rPr>
              <a:t>to welcome over 100 people throughout the day, who came to </a:t>
            </a:r>
            <a:r>
              <a:rPr lang="en-GB" sz="1400" dirty="0" smtClean="0">
                <a:cs typeface="Arial" panose="020B0604020202020204" pitchFamily="34" charset="0"/>
              </a:rPr>
              <a:t>give some feedback on what </a:t>
            </a:r>
            <a:r>
              <a:rPr lang="en-GB" sz="1400" dirty="0">
                <a:cs typeface="Arial" panose="020B0604020202020204" pitchFamily="34" charset="0"/>
              </a:rPr>
              <a:t>they thought about the new plan.</a:t>
            </a:r>
          </a:p>
          <a:p>
            <a:r>
              <a:rPr lang="en-GB" sz="1400" dirty="0">
                <a:cs typeface="Arial" panose="020B0604020202020204" pitchFamily="34" charset="0"/>
              </a:rPr>
              <a:t>Here are some short films on how the day went</a:t>
            </a:r>
            <a:r>
              <a:rPr lang="en-GB" sz="1400" dirty="0" smtClean="0">
                <a:cs typeface="Arial" panose="020B0604020202020204" pitchFamily="34" charset="0"/>
              </a:rPr>
              <a:t>: </a:t>
            </a:r>
            <a:r>
              <a:rPr lang="en-GB" sz="1400" dirty="0" smtClean="0">
                <a:solidFill>
                  <a:srgbClr val="0070C0"/>
                </a:solidFill>
                <a:cs typeface="Arial" panose="020B0604020202020204" pitchFamily="34" charset="0"/>
                <a:hlinkClick r:id="rId4"/>
              </a:rPr>
              <a:t>https</a:t>
            </a:r>
            <a:r>
              <a:rPr lang="en-GB" sz="1400" dirty="0">
                <a:solidFill>
                  <a:srgbClr val="0070C0"/>
                </a:solidFill>
                <a:cs typeface="Arial" panose="020B0604020202020204" pitchFamily="34" charset="0"/>
                <a:hlinkClick r:id="rId4"/>
              </a:rPr>
              <a:t>://www.bradford.gov.uk/adult-social-care/adult-abuse/community-engagement-event-update</a:t>
            </a:r>
            <a:r>
              <a:rPr lang="en-GB" sz="1400" dirty="0" smtClean="0">
                <a:solidFill>
                  <a:srgbClr val="0070C0"/>
                </a:solidFill>
                <a:cs typeface="Arial" panose="020B0604020202020204" pitchFamily="34" charset="0"/>
                <a:hlinkClick r:id="rId4"/>
              </a:rPr>
              <a:t>/</a:t>
            </a:r>
            <a:r>
              <a:rPr lang="en-GB" sz="1400" dirty="0" smtClean="0">
                <a:solidFill>
                  <a:srgbClr val="0070C0"/>
                </a:solidFill>
                <a:cs typeface="Arial" panose="020B0604020202020204" pitchFamily="34" charset="0"/>
              </a:rPr>
              <a:t> </a:t>
            </a:r>
            <a:endParaRPr lang="en-GB" sz="1400" dirty="0">
              <a:solidFill>
                <a:srgbClr val="0070C0"/>
              </a:solidFill>
              <a:cs typeface="Arial" panose="020B0604020202020204" pitchFamily="34" charset="0"/>
            </a:endParaRPr>
          </a:p>
        </p:txBody>
      </p:sp>
    </p:spTree>
    <p:extLst>
      <p:ext uri="{BB962C8B-B14F-4D97-AF65-F5344CB8AC3E}">
        <p14:creationId xmlns:p14="http://schemas.microsoft.com/office/powerpoint/2010/main" val="163165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33" y="251094"/>
            <a:ext cx="4464496" cy="504056"/>
          </a:xfrm>
        </p:spPr>
        <p:txBody>
          <a:bodyPr/>
          <a:lstStyle/>
          <a:p>
            <a:pPr algn="l"/>
            <a:r>
              <a:rPr lang="en-GB" sz="2400" b="1" dirty="0" smtClean="0">
                <a:solidFill>
                  <a:srgbClr val="002060"/>
                </a:solidFill>
              </a:rPr>
              <a:t>Safeguarding  Week </a:t>
            </a:r>
            <a:r>
              <a:rPr lang="en-GB" sz="2800" b="1" dirty="0">
                <a:solidFill>
                  <a:srgbClr val="002060"/>
                </a:solidFill>
              </a:rPr>
              <a:t/>
            </a:r>
            <a:br>
              <a:rPr lang="en-GB" sz="2800" b="1" dirty="0">
                <a:solidFill>
                  <a:srgbClr val="002060"/>
                </a:solidFill>
              </a:rPr>
            </a:br>
            <a:r>
              <a:rPr lang="en-GB" sz="2800" b="1" dirty="0">
                <a:latin typeface="+mn-lt"/>
              </a:rPr>
              <a:t/>
            </a:r>
            <a:br>
              <a:rPr lang="en-GB" sz="2800" b="1" dirty="0">
                <a:latin typeface="+mn-lt"/>
              </a:rPr>
            </a:br>
            <a:endParaRPr lang="en-GB" sz="2800" b="1" dirty="0">
              <a:latin typeface="+mn-lt"/>
            </a:endParaRPr>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19</a:t>
            </a:fld>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58" y="814166"/>
            <a:ext cx="3721578" cy="55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1484784"/>
            <a:ext cx="8424936" cy="4447371"/>
          </a:xfrm>
          <a:prstGeom prst="rect">
            <a:avLst/>
          </a:prstGeom>
          <a:noFill/>
        </p:spPr>
        <p:txBody>
          <a:bodyPr wrap="square" rtlCol="0">
            <a:spAutoFit/>
          </a:bodyPr>
          <a:lstStyle/>
          <a:p>
            <a:r>
              <a:rPr lang="en-GB" sz="1400" dirty="0">
                <a:cs typeface="Arial" panose="020B0604020202020204" pitchFamily="34" charset="0"/>
              </a:rPr>
              <a:t>Bradford continued in its traditions of delivering a comprehensive and innovative training offer during Safeguarding week. This brings together numerous partners as well as all three Strategic Boards – the BSAB, Community Safety partnership and the Childrens Safeguarding arrangements (now called Working Together to Safeguarding Children – The Bradford </a:t>
            </a:r>
            <a:r>
              <a:rPr lang="en-GB" sz="1400" dirty="0" smtClean="0">
                <a:cs typeface="Arial" panose="020B0604020202020204" pitchFamily="34" charset="0"/>
              </a:rPr>
              <a:t>Partnership. This </a:t>
            </a:r>
            <a:r>
              <a:rPr lang="en-GB" sz="1400" dirty="0">
                <a:cs typeface="Arial" panose="020B0604020202020204" pitchFamily="34" charset="0"/>
              </a:rPr>
              <a:t>year was the </a:t>
            </a:r>
            <a:r>
              <a:rPr lang="en-GB" sz="1400" dirty="0" smtClean="0">
                <a:cs typeface="Arial" panose="020B0604020202020204" pitchFamily="34" charset="0"/>
              </a:rPr>
              <a:t>seventh </a:t>
            </a:r>
            <a:r>
              <a:rPr lang="en-GB" sz="1400" dirty="0">
                <a:cs typeface="Arial" panose="020B0604020202020204" pitchFamily="34" charset="0"/>
              </a:rPr>
              <a:t>annual multi-agency Safeguarding Week. “Safeguarding - It’s Everybody’s Business” and was once again the focus of a fantastic range of opportunities for learning and development. </a:t>
            </a:r>
            <a:r>
              <a:rPr lang="en-GB" sz="1400" dirty="0" smtClean="0">
                <a:cs typeface="Arial" panose="020B0604020202020204" pitchFamily="34" charset="0"/>
              </a:rPr>
              <a:t>There </a:t>
            </a:r>
            <a:r>
              <a:rPr lang="en-GB" sz="1400" dirty="0">
                <a:cs typeface="Arial" panose="020B0604020202020204" pitchFamily="34" charset="0"/>
              </a:rPr>
              <a:t>were </a:t>
            </a:r>
            <a:r>
              <a:rPr lang="en-GB" sz="1400" dirty="0" smtClean="0">
                <a:cs typeface="Arial" panose="020B0604020202020204" pitchFamily="34" charset="0"/>
              </a:rPr>
              <a:t>60 </a:t>
            </a:r>
            <a:r>
              <a:rPr lang="en-GB" sz="1400" dirty="0">
                <a:cs typeface="Arial" panose="020B0604020202020204" pitchFamily="34" charset="0"/>
              </a:rPr>
              <a:t>organised events hosted across the District for professionals and 2 City Centre events for the public. </a:t>
            </a:r>
            <a:r>
              <a:rPr lang="en-GB" sz="1400" dirty="0" smtClean="0">
                <a:cs typeface="Arial" panose="020B0604020202020204" pitchFamily="34" charset="0"/>
              </a:rPr>
              <a:t>There </a:t>
            </a:r>
            <a:r>
              <a:rPr lang="en-GB" sz="1400" dirty="0">
                <a:cs typeface="Arial" panose="020B0604020202020204" pitchFamily="34" charset="0"/>
              </a:rPr>
              <a:t>were a range of types of events from conferences with 100 plus people attending to interactive workshops of 15-20 people</a:t>
            </a:r>
            <a:r>
              <a:rPr lang="en-GB" sz="1400" dirty="0" smtClean="0">
                <a:cs typeface="Arial" panose="020B0604020202020204" pitchFamily="34" charset="0"/>
              </a:rPr>
              <a:t>.</a:t>
            </a:r>
          </a:p>
          <a:p>
            <a:endParaRPr lang="en-GB" sz="1400" dirty="0">
              <a:cs typeface="Arial" panose="020B0604020202020204" pitchFamily="34" charset="0"/>
            </a:endParaRPr>
          </a:p>
          <a:p>
            <a:r>
              <a:rPr lang="en-GB" sz="1400" dirty="0">
                <a:cs typeface="Arial" panose="020B0604020202020204" pitchFamily="34" charset="0"/>
              </a:rPr>
              <a:t>The local </a:t>
            </a:r>
            <a:r>
              <a:rPr lang="en-GB" sz="1400" dirty="0" smtClean="0">
                <a:cs typeface="Arial" panose="020B0604020202020204" pitchFamily="34" charset="0"/>
              </a:rPr>
              <a:t>input </a:t>
            </a:r>
            <a:r>
              <a:rPr lang="en-GB" sz="1400" dirty="0">
                <a:cs typeface="Arial" panose="020B0604020202020204" pitchFamily="34" charset="0"/>
              </a:rPr>
              <a:t>highlighted the ways in which practitioners and members of the community are going the extra mile in their safeguarding practice</a:t>
            </a:r>
            <a:r>
              <a:rPr lang="en-GB" sz="1400" dirty="0" smtClean="0">
                <a:cs typeface="Arial" panose="020B0604020202020204" pitchFamily="34" charset="0"/>
              </a:rPr>
              <a:t>.</a:t>
            </a:r>
          </a:p>
          <a:p>
            <a:endParaRPr lang="en-GB" sz="300" dirty="0">
              <a:cs typeface="Arial" panose="020B0604020202020204" pitchFamily="34" charset="0"/>
            </a:endParaRPr>
          </a:p>
          <a:p>
            <a:r>
              <a:rPr lang="en-GB" sz="1400" dirty="0">
                <a:cs typeface="Arial" panose="020B0604020202020204" pitchFamily="34" charset="0"/>
              </a:rPr>
              <a:t>A few </a:t>
            </a:r>
            <a:r>
              <a:rPr lang="en-GB" sz="1400" dirty="0" smtClean="0">
                <a:cs typeface="Arial" panose="020B0604020202020204" pitchFamily="34" charset="0"/>
              </a:rPr>
              <a:t>highlights</a:t>
            </a:r>
            <a:r>
              <a:rPr lang="en-GB" sz="1400" dirty="0">
                <a:cs typeface="Arial" panose="020B0604020202020204" pitchFamily="34" charset="0"/>
              </a:rPr>
              <a:t>:</a:t>
            </a:r>
            <a:endParaRPr lang="en-GB" sz="1400" dirty="0" smtClean="0">
              <a:cs typeface="Arial" panose="020B0604020202020204" pitchFamily="34" charset="0"/>
            </a:endParaRPr>
          </a:p>
          <a:p>
            <a:pPr marL="285750" indent="-285750">
              <a:buFont typeface="Arial" panose="020B0604020202020204" pitchFamily="34" charset="0"/>
              <a:buChar char="•"/>
            </a:pPr>
            <a:r>
              <a:rPr lang="en-GB" sz="1400" dirty="0">
                <a:cs typeface="Arial" panose="020B0604020202020204" pitchFamily="34" charset="0"/>
              </a:rPr>
              <a:t>Inputs included the Care Act, Mental Capacity Act, Domestic Abuse and Modern Day Slavery. </a:t>
            </a:r>
          </a:p>
          <a:p>
            <a:pPr marL="285750" indent="-285750">
              <a:buFont typeface="Arial" panose="020B0604020202020204" pitchFamily="34" charset="0"/>
              <a:buChar char="•"/>
            </a:pPr>
            <a:r>
              <a:rPr lang="en-GB" sz="1400" dirty="0" smtClean="0">
                <a:cs typeface="Arial" panose="020B0604020202020204" pitchFamily="34" charset="0"/>
              </a:rPr>
              <a:t>Airedale </a:t>
            </a:r>
            <a:r>
              <a:rPr lang="en-GB" sz="1400" dirty="0">
                <a:cs typeface="Arial" panose="020B0604020202020204" pitchFamily="34" charset="0"/>
              </a:rPr>
              <a:t>Annual Conference on Complex safeguarding, county lines, forced marriage, cyber crime</a:t>
            </a:r>
          </a:p>
          <a:p>
            <a:pPr marL="285750" indent="-285750">
              <a:buFont typeface="Arial" panose="020B0604020202020204" pitchFamily="34" charset="0"/>
              <a:buChar char="•"/>
            </a:pPr>
            <a:r>
              <a:rPr lang="en-GB" sz="1400" dirty="0">
                <a:cs typeface="Arial" panose="020B0604020202020204" pitchFamily="34" charset="0"/>
              </a:rPr>
              <a:t>Financial Abuse with input from the Gambling project at Citizens Advice </a:t>
            </a:r>
            <a:r>
              <a:rPr lang="en-GB" sz="1400" dirty="0" smtClean="0">
                <a:cs typeface="Arial" panose="020B0604020202020204" pitchFamily="34" charset="0"/>
              </a:rPr>
              <a:t>Bureau</a:t>
            </a:r>
            <a:endParaRPr lang="en-GB" sz="1400" dirty="0">
              <a:cs typeface="Arial" panose="020B0604020202020204" pitchFamily="34" charset="0"/>
            </a:endParaRPr>
          </a:p>
          <a:p>
            <a:pPr marL="285750" indent="-285750">
              <a:buFont typeface="Arial" panose="020B0604020202020204" pitchFamily="34" charset="0"/>
              <a:buChar char="•"/>
            </a:pPr>
            <a:r>
              <a:rPr lang="en-GB" sz="1400" dirty="0" smtClean="0">
                <a:cs typeface="Arial" panose="020B0604020202020204" pitchFamily="34" charset="0"/>
              </a:rPr>
              <a:t>BTHFT conference </a:t>
            </a:r>
            <a:r>
              <a:rPr lang="en-GB" sz="1400" dirty="0">
                <a:cs typeface="Arial" panose="020B0604020202020204" pitchFamily="34" charset="0"/>
              </a:rPr>
              <a:t>Coercive Control featuring the Bright sky app with one comment being “Bright Sky – Wow”!</a:t>
            </a:r>
          </a:p>
          <a:p>
            <a:pPr marL="285750" indent="-285750">
              <a:buFont typeface="Arial" panose="020B0604020202020204" pitchFamily="34" charset="0"/>
              <a:buChar char="•"/>
            </a:pPr>
            <a:r>
              <a:rPr lang="en-GB" sz="1400" dirty="0">
                <a:cs typeface="Arial" panose="020B0604020202020204" pitchFamily="34" charset="0"/>
              </a:rPr>
              <a:t>Sharing Voices with a local school providing healthy relationship workshops to 300 pupils in one day!</a:t>
            </a:r>
          </a:p>
          <a:p>
            <a:pPr marL="285750" indent="-285750">
              <a:buFont typeface="Arial" panose="020B0604020202020204" pitchFamily="34" charset="0"/>
              <a:buChar char="•"/>
            </a:pPr>
            <a:r>
              <a:rPr lang="en-GB" sz="1400" dirty="0">
                <a:cs typeface="Arial" panose="020B0604020202020204" pitchFamily="34" charset="0"/>
              </a:rPr>
              <a:t>Launch of two new Real Safeguarding Stories on County Lines and Hate Crime with the support of Bradford Future Leaders, with hot seating actors / participants </a:t>
            </a:r>
            <a:r>
              <a:rPr lang="en-GB" sz="1400" dirty="0" smtClean="0">
                <a:cs typeface="Arial" panose="020B0604020202020204" pitchFamily="34" charset="0"/>
              </a:rPr>
              <a:t>interaction</a:t>
            </a:r>
            <a:endParaRPr lang="en-GB" sz="1400" dirty="0">
              <a:cs typeface="Arial" panose="020B0604020202020204" pitchFamily="34" charset="0"/>
            </a:endParaRPr>
          </a:p>
          <a:p>
            <a:pPr marL="285750" indent="-285750">
              <a:buFont typeface="Arial" panose="020B0604020202020204" pitchFamily="34" charset="0"/>
              <a:buChar char="•"/>
            </a:pPr>
            <a:r>
              <a:rPr lang="en-GB" sz="1400" dirty="0">
                <a:cs typeface="Arial" panose="020B0604020202020204" pitchFamily="34" charset="0"/>
              </a:rPr>
              <a:t>Safeguarding Stall in Broadway Shopping centre hosted by Bradford People </a:t>
            </a:r>
            <a:r>
              <a:rPr lang="en-GB" sz="1400" dirty="0" smtClean="0">
                <a:cs typeface="Arial" panose="020B0604020202020204" pitchFamily="34" charset="0"/>
              </a:rPr>
              <a:t>First</a:t>
            </a:r>
            <a:endParaRPr lang="en-GB" sz="1400" dirty="0">
              <a:cs typeface="Arial" panose="020B0604020202020204" pitchFamily="34" charset="0"/>
            </a:endParaRPr>
          </a:p>
        </p:txBody>
      </p:sp>
    </p:spTree>
    <p:extLst>
      <p:ext uri="{BB962C8B-B14F-4D97-AF65-F5344CB8AC3E}">
        <p14:creationId xmlns:p14="http://schemas.microsoft.com/office/powerpoint/2010/main" val="31714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310338"/>
            <a:ext cx="7632848" cy="4968552"/>
          </a:xfrm>
        </p:spPr>
        <p:txBody>
          <a:bodyPr>
            <a:normAutofit fontScale="92500" lnSpcReduction="10000"/>
          </a:bodyPr>
          <a:lstStyle/>
          <a:p>
            <a:pPr marL="0" indent="0">
              <a:buNone/>
            </a:pPr>
            <a:r>
              <a:rPr lang="en-GB" sz="1600" dirty="0" smtClean="0"/>
              <a:t>Introduction						3	</a:t>
            </a:r>
          </a:p>
          <a:p>
            <a:pPr marL="0" indent="0">
              <a:buNone/>
            </a:pPr>
            <a:r>
              <a:rPr lang="en-GB" sz="1600" dirty="0" smtClean="0"/>
              <a:t>Executive Summary						4</a:t>
            </a:r>
          </a:p>
          <a:p>
            <a:pPr marL="0" indent="0">
              <a:buNone/>
            </a:pPr>
            <a:r>
              <a:rPr lang="en-GB" sz="1600" dirty="0" smtClean="0"/>
              <a:t>Plan on a page						5</a:t>
            </a:r>
          </a:p>
          <a:p>
            <a:pPr marL="0" indent="0">
              <a:buNone/>
            </a:pPr>
            <a:r>
              <a:rPr lang="en-GB" sz="1600" dirty="0" smtClean="0"/>
              <a:t>What is the Safeguarding Adults Board?				6</a:t>
            </a:r>
          </a:p>
          <a:p>
            <a:pPr marL="0" indent="0">
              <a:buNone/>
            </a:pPr>
            <a:r>
              <a:rPr lang="en-GB" sz="1600" dirty="0"/>
              <a:t>Bradford Safeguarding Adults Board  </a:t>
            </a:r>
            <a:r>
              <a:rPr lang="en-GB" sz="1600" dirty="0" smtClean="0"/>
              <a:t>(BSAB) structure			</a:t>
            </a:r>
            <a:r>
              <a:rPr lang="en-GB" sz="1600" dirty="0"/>
              <a:t>7</a:t>
            </a:r>
            <a:r>
              <a:rPr lang="en-GB" sz="1600" dirty="0" smtClean="0"/>
              <a:t>-8</a:t>
            </a:r>
          </a:p>
          <a:p>
            <a:pPr marL="0" indent="0">
              <a:buNone/>
            </a:pPr>
            <a:r>
              <a:rPr lang="en-GB" sz="1600" dirty="0" smtClean="0"/>
              <a:t>Strategic Statement						9</a:t>
            </a:r>
          </a:p>
          <a:p>
            <a:pPr marL="0" indent="0">
              <a:buNone/>
            </a:pPr>
            <a:r>
              <a:rPr lang="en-GB" sz="1600" dirty="0" smtClean="0"/>
              <a:t>Key Priorities						10-11</a:t>
            </a:r>
          </a:p>
          <a:p>
            <a:pPr marL="0" indent="0">
              <a:buNone/>
            </a:pPr>
            <a:r>
              <a:rPr lang="en-GB" sz="1600" dirty="0" smtClean="0"/>
              <a:t>BSAB – Board activity						12</a:t>
            </a:r>
          </a:p>
          <a:p>
            <a:pPr marL="0" indent="0">
              <a:buNone/>
            </a:pPr>
            <a:r>
              <a:rPr lang="en-GB" sz="1600" dirty="0" smtClean="0"/>
              <a:t>Data Summary						13-16</a:t>
            </a:r>
          </a:p>
          <a:p>
            <a:pPr marL="0" indent="0">
              <a:buNone/>
            </a:pPr>
            <a:r>
              <a:rPr lang="en-GB" sz="1600" dirty="0" smtClean="0"/>
              <a:t>Learning and Improvement					17-19	</a:t>
            </a:r>
          </a:p>
          <a:p>
            <a:pPr marL="0" indent="0">
              <a:buNone/>
            </a:pPr>
            <a:r>
              <a:rPr lang="en-GB" sz="1600" dirty="0" smtClean="0"/>
              <a:t>Making Safeguarding Personal (MSP)				20</a:t>
            </a:r>
            <a:endParaRPr lang="en-GB" sz="1600" dirty="0"/>
          </a:p>
          <a:p>
            <a:pPr marL="0" indent="0">
              <a:buNone/>
            </a:pPr>
            <a:r>
              <a:rPr lang="en-GB" sz="1600" dirty="0" smtClean="0"/>
              <a:t>The Safeguarding Voice Group					21</a:t>
            </a:r>
          </a:p>
          <a:p>
            <a:pPr marL="0" indent="0">
              <a:buNone/>
            </a:pPr>
            <a:r>
              <a:rPr lang="en-GB" sz="1600" dirty="0" smtClean="0"/>
              <a:t>Performance Quality and Assurance Group and Safeguarding Adult Reviews	22</a:t>
            </a:r>
            <a:endParaRPr lang="en-GB" sz="1600" dirty="0" smtClean="0">
              <a:solidFill>
                <a:srgbClr val="00B050"/>
              </a:solidFill>
            </a:endParaRPr>
          </a:p>
          <a:p>
            <a:pPr marL="0" indent="0">
              <a:buNone/>
            </a:pPr>
            <a:r>
              <a:rPr lang="en-GB" sz="1600" dirty="0" smtClean="0"/>
              <a:t>Collaboration with other Strategic Boards				23</a:t>
            </a:r>
          </a:p>
          <a:p>
            <a:pPr marL="0" indent="0">
              <a:buNone/>
            </a:pPr>
            <a:r>
              <a:rPr lang="en-GB" sz="1600" dirty="0" smtClean="0"/>
              <a:t>Communication and Engagement					24</a:t>
            </a:r>
          </a:p>
          <a:p>
            <a:pPr marL="0" indent="0">
              <a:buNone/>
            </a:pPr>
            <a:r>
              <a:rPr lang="en-GB" sz="1600" dirty="0" smtClean="0"/>
              <a:t>Partners Key Achievements					25-29</a:t>
            </a:r>
          </a:p>
          <a:p>
            <a:pPr marL="0" indent="0">
              <a:buNone/>
            </a:pPr>
            <a:r>
              <a:rPr lang="en-GB" sz="1600" dirty="0" smtClean="0"/>
              <a:t>Future and Conclusion						30</a:t>
            </a:r>
          </a:p>
          <a:p>
            <a:pPr marL="0" indent="0">
              <a:buNone/>
            </a:pPr>
            <a:r>
              <a:rPr lang="en-GB" sz="1600" dirty="0" smtClean="0"/>
              <a:t>How to report a concern					31</a:t>
            </a:r>
          </a:p>
          <a:p>
            <a:pPr marL="0" indent="0">
              <a:buNone/>
            </a:pPr>
            <a:r>
              <a:rPr lang="en-GB" sz="1600" dirty="0"/>
              <a:t>Abbreviation </a:t>
            </a:r>
            <a:r>
              <a:rPr lang="en-GB" sz="1600" dirty="0" smtClean="0"/>
              <a:t>Matrix						32</a:t>
            </a:r>
            <a:endParaRPr lang="en-GB" sz="1600" dirty="0"/>
          </a:p>
          <a:p>
            <a:pPr marL="514350" indent="-514350">
              <a:buFont typeface="+mj-lt"/>
              <a:buAutoNum type="arabicPeriod" startAt="31"/>
            </a:pPr>
            <a:endParaRPr lang="en-GB" sz="1600" dirty="0" smtClean="0"/>
          </a:p>
          <a:p>
            <a:pPr marL="0" indent="0">
              <a:buNone/>
            </a:pPr>
            <a:endParaRPr lang="en-GB" sz="1400" dirty="0" smtClean="0"/>
          </a:p>
          <a:p>
            <a:pPr marL="514350" indent="-514350">
              <a:buFont typeface="+mj-lt"/>
              <a:buAutoNum type="arabicPeriod" startAt="3"/>
            </a:pPr>
            <a:endParaRPr lang="en-GB" dirty="0"/>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a:t>
            </a:fld>
            <a:endParaRPr lang="en-GB" dirty="0"/>
          </a:p>
        </p:txBody>
      </p:sp>
      <p:sp>
        <p:nvSpPr>
          <p:cNvPr id="7" name="Title 1"/>
          <p:cNvSpPr>
            <a:spLocks noGrp="1"/>
          </p:cNvSpPr>
          <p:nvPr>
            <p:ph type="title"/>
          </p:nvPr>
        </p:nvSpPr>
        <p:spPr>
          <a:xfrm>
            <a:off x="467544" y="476672"/>
            <a:ext cx="5760640" cy="576064"/>
          </a:xfrm>
        </p:spPr>
        <p:txBody>
          <a:bodyPr>
            <a:normAutofit/>
          </a:bodyPr>
          <a:lstStyle/>
          <a:p>
            <a:pPr algn="l"/>
            <a:r>
              <a:rPr lang="en-GB" sz="2400" b="1" dirty="0" smtClean="0">
                <a:solidFill>
                  <a:srgbClr val="002060"/>
                </a:solidFill>
              </a:rPr>
              <a:t>Table of Contents</a:t>
            </a:r>
            <a:endParaRPr lang="en-GB" sz="2400" b="1" dirty="0">
              <a:solidFill>
                <a:srgbClr val="002060"/>
              </a:solidFill>
            </a:endParaRPr>
          </a:p>
        </p:txBody>
      </p:sp>
      <p:sp>
        <p:nvSpPr>
          <p:cNvPr id="2" name="TextBox 1"/>
          <p:cNvSpPr txBox="1"/>
          <p:nvPr/>
        </p:nvSpPr>
        <p:spPr>
          <a:xfrm>
            <a:off x="7164288" y="980728"/>
            <a:ext cx="1296144" cy="338554"/>
          </a:xfrm>
          <a:prstGeom prst="rect">
            <a:avLst/>
          </a:prstGeom>
          <a:noFill/>
        </p:spPr>
        <p:txBody>
          <a:bodyPr wrap="square" rtlCol="0">
            <a:spAutoFit/>
          </a:bodyPr>
          <a:lstStyle/>
          <a:p>
            <a:r>
              <a:rPr lang="en-GB" sz="1600" b="1" dirty="0" smtClean="0"/>
              <a:t>Page</a:t>
            </a:r>
          </a:p>
        </p:txBody>
      </p:sp>
    </p:spTree>
    <p:extLst>
      <p:ext uri="{BB962C8B-B14F-4D97-AF65-F5344CB8AC3E}">
        <p14:creationId xmlns:p14="http://schemas.microsoft.com/office/powerpoint/2010/main" val="342662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20</a:t>
            </a:fld>
            <a:endParaRPr lang="en-GB" dirty="0"/>
          </a:p>
        </p:txBody>
      </p:sp>
      <p:sp>
        <p:nvSpPr>
          <p:cNvPr id="6" name="Title 1"/>
          <p:cNvSpPr>
            <a:spLocks noGrp="1"/>
          </p:cNvSpPr>
          <p:nvPr>
            <p:ph type="title"/>
          </p:nvPr>
        </p:nvSpPr>
        <p:spPr>
          <a:xfrm>
            <a:off x="323528" y="295542"/>
            <a:ext cx="4608512" cy="504056"/>
          </a:xfrm>
        </p:spPr>
        <p:txBody>
          <a:bodyPr>
            <a:normAutofit/>
          </a:bodyPr>
          <a:lstStyle/>
          <a:p>
            <a:pPr algn="l"/>
            <a:r>
              <a:rPr lang="en-GB" sz="2400" b="1" dirty="0" smtClean="0">
                <a:solidFill>
                  <a:srgbClr val="002060"/>
                </a:solidFill>
              </a:rPr>
              <a:t>Making Safeguarding Personal</a:t>
            </a:r>
            <a:endParaRPr lang="en-GB" sz="2400" b="1" dirty="0">
              <a:solidFill>
                <a:srgbClr val="002060"/>
              </a:solidFill>
            </a:endParaRPr>
          </a:p>
        </p:txBody>
      </p:sp>
      <p:sp>
        <p:nvSpPr>
          <p:cNvPr id="2" name="Content Placeholder 1"/>
          <p:cNvSpPr>
            <a:spLocks noGrp="1"/>
          </p:cNvSpPr>
          <p:nvPr>
            <p:ph idx="1"/>
          </p:nvPr>
        </p:nvSpPr>
        <p:spPr>
          <a:xfrm>
            <a:off x="457200" y="1166018"/>
            <a:ext cx="8229600" cy="4525963"/>
          </a:xfrm>
        </p:spPr>
        <p:txBody>
          <a:bodyPr>
            <a:normAutofit/>
          </a:bodyPr>
          <a:lstStyle/>
          <a:p>
            <a:pPr marL="0" indent="0">
              <a:buNone/>
            </a:pPr>
            <a:r>
              <a:rPr lang="en-GB" sz="1600" dirty="0" smtClean="0">
                <a:cs typeface="Arial" panose="020B0604020202020204" pitchFamily="34" charset="0"/>
              </a:rPr>
              <a:t>A </a:t>
            </a:r>
            <a:r>
              <a:rPr lang="en-GB" sz="1600" dirty="0">
                <a:cs typeface="Arial" panose="020B0604020202020204" pitchFamily="34" charset="0"/>
              </a:rPr>
              <a:t>Making </a:t>
            </a:r>
            <a:r>
              <a:rPr lang="en-GB" sz="1600" dirty="0" smtClean="0">
                <a:cs typeface="Arial" panose="020B0604020202020204" pitchFamily="34" charset="0"/>
              </a:rPr>
              <a:t>Safeguarding Personal </a:t>
            </a:r>
            <a:r>
              <a:rPr lang="en-GB" sz="1600" dirty="0">
                <a:cs typeface="Arial" panose="020B0604020202020204" pitchFamily="34" charset="0"/>
              </a:rPr>
              <a:t>(MSP) </a:t>
            </a:r>
            <a:r>
              <a:rPr lang="en-GB" sz="1600" dirty="0" smtClean="0">
                <a:cs typeface="Arial" panose="020B0604020202020204" pitchFamily="34" charset="0"/>
              </a:rPr>
              <a:t>time limited group </a:t>
            </a:r>
            <a:r>
              <a:rPr lang="en-GB" sz="1600" dirty="0">
                <a:cs typeface="Arial" panose="020B0604020202020204" pitchFamily="34" charset="0"/>
              </a:rPr>
              <a:t>was set up in autumn 2018, of key partners including representatives from people who use services. The group is progressing work against an action plan and have completed work on  materials explaining ‘What is Making Safeguarding </a:t>
            </a:r>
            <a:r>
              <a:rPr lang="en-GB" sz="1600" dirty="0" smtClean="0">
                <a:cs typeface="Arial" panose="020B0604020202020204" pitchFamily="34" charset="0"/>
              </a:rPr>
              <a:t>Personal </a:t>
            </a:r>
            <a:r>
              <a:rPr lang="en-GB" sz="1600" dirty="0">
                <a:cs typeface="Arial" panose="020B0604020202020204" pitchFamily="34" charset="0"/>
              </a:rPr>
              <a:t>all about’ which will be used </a:t>
            </a:r>
            <a:r>
              <a:rPr lang="en-GB" sz="1600" dirty="0" smtClean="0">
                <a:cs typeface="Arial" panose="020B0604020202020204" pitchFamily="34" charset="0"/>
              </a:rPr>
              <a:t>in policies and publicity to </a:t>
            </a:r>
            <a:r>
              <a:rPr lang="en-GB" sz="1600" dirty="0">
                <a:cs typeface="Arial" panose="020B0604020202020204" pitchFamily="34" charset="0"/>
              </a:rPr>
              <a:t>raise awareness about MSP, and also a toolkit of MSP exercises that trainers can use to help everyone understand how to make safeguarding personal. Adult </a:t>
            </a:r>
            <a:r>
              <a:rPr lang="en-GB" sz="1600" dirty="0" smtClean="0">
                <a:cs typeface="Arial" panose="020B0604020202020204" pitchFamily="34" charset="0"/>
              </a:rPr>
              <a:t>Social Care have </a:t>
            </a:r>
            <a:r>
              <a:rPr lang="en-GB" sz="1600" dirty="0">
                <a:cs typeface="Arial" panose="020B0604020202020204" pitchFamily="34" charset="0"/>
              </a:rPr>
              <a:t>been working as part of the group to make sure that a new IT system can record information about MSP, including what outcomes people want and what help they need to be protected from abuse or neglect.</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73015"/>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236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21</a:t>
            </a:fld>
            <a:endParaRPr lang="en-GB" dirty="0"/>
          </a:p>
        </p:txBody>
      </p:sp>
      <p:sp>
        <p:nvSpPr>
          <p:cNvPr id="6" name="Title 1"/>
          <p:cNvSpPr>
            <a:spLocks noGrp="1"/>
          </p:cNvSpPr>
          <p:nvPr>
            <p:ph type="title"/>
          </p:nvPr>
        </p:nvSpPr>
        <p:spPr>
          <a:xfrm>
            <a:off x="323528" y="295542"/>
            <a:ext cx="6696744" cy="504056"/>
          </a:xfrm>
        </p:spPr>
        <p:txBody>
          <a:bodyPr>
            <a:normAutofit/>
          </a:bodyPr>
          <a:lstStyle/>
          <a:p>
            <a:pPr algn="l"/>
            <a:r>
              <a:rPr lang="en-GB" sz="2400" b="1" dirty="0">
                <a:solidFill>
                  <a:srgbClr val="002060"/>
                </a:solidFill>
              </a:rPr>
              <a:t>The Safeguarding Voice Group</a:t>
            </a:r>
          </a:p>
        </p:txBody>
      </p:sp>
      <p:sp>
        <p:nvSpPr>
          <p:cNvPr id="2" name="Content Placeholder 1"/>
          <p:cNvSpPr>
            <a:spLocks noGrp="1"/>
          </p:cNvSpPr>
          <p:nvPr>
            <p:ph idx="1"/>
          </p:nvPr>
        </p:nvSpPr>
        <p:spPr>
          <a:xfrm>
            <a:off x="323528" y="3278886"/>
            <a:ext cx="4680520" cy="3816424"/>
          </a:xfrm>
        </p:spPr>
        <p:txBody>
          <a:bodyPr>
            <a:normAutofit/>
          </a:bodyPr>
          <a:lstStyle/>
          <a:p>
            <a:pPr marL="0" indent="0">
              <a:buNone/>
            </a:pPr>
            <a:r>
              <a:rPr lang="en-GB" sz="1200" i="1" dirty="0"/>
              <a:t>“I have sat on the Safeguarding Adults board now for a number of years and there has been some great development work over these years. We are really proud that we were invited to the Local Government Association to talk about the user involvement at BSAB and hopefully this influenced involvement of service users at other boards around the country.</a:t>
            </a:r>
            <a:endParaRPr lang="en-GB" sz="1200" dirty="0"/>
          </a:p>
          <a:p>
            <a:pPr marL="0" indent="0">
              <a:buNone/>
            </a:pPr>
            <a:endParaRPr lang="en-GB" sz="500" dirty="0"/>
          </a:p>
          <a:p>
            <a:pPr marL="0" indent="0">
              <a:buNone/>
            </a:pPr>
            <a:r>
              <a:rPr lang="en-GB" sz="1200" i="1" dirty="0"/>
              <a:t>Not many Board have users voice sat at the Board like we do in Bradford, this is a really pioneering approach that needs to be embraced elsewhere.  The voice group have done lots of work over the year and we look forward to advising and supporting the board to achieve ever great things this coming year to ensure adults at risk in Bradford get the support they need to live the life they chose.</a:t>
            </a:r>
            <a:endParaRPr lang="en-GB" sz="1200" dirty="0"/>
          </a:p>
          <a:p>
            <a:pPr marL="0" indent="0">
              <a:buNone/>
            </a:pPr>
            <a:endParaRPr lang="en-GB" sz="500" dirty="0"/>
          </a:p>
          <a:p>
            <a:pPr marL="0" indent="0">
              <a:buNone/>
            </a:pPr>
            <a:r>
              <a:rPr lang="en-GB" sz="1200" i="1" dirty="0"/>
              <a:t>I would also like to see other ways that partners can come together to highlight issues and  find ways of working  together to find solutions that are meaningful to adults at risk in Bradford, other than a formal Board meeting.”</a:t>
            </a:r>
            <a:endParaRPr lang="en-GB" sz="1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738"/>
          <a:stretch/>
        </p:blipFill>
        <p:spPr bwMode="auto">
          <a:xfrm>
            <a:off x="5364088" y="3429000"/>
            <a:ext cx="295232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1032117"/>
            <a:ext cx="8208912" cy="2246769"/>
          </a:xfrm>
          <a:prstGeom prst="rect">
            <a:avLst/>
          </a:prstGeom>
          <a:noFill/>
        </p:spPr>
        <p:txBody>
          <a:bodyPr wrap="square" rtlCol="0">
            <a:spAutoFit/>
          </a:bodyPr>
          <a:lstStyle/>
          <a:p>
            <a:r>
              <a:rPr lang="en-GB" sz="1400" dirty="0">
                <a:cs typeface="Arial" panose="020B0604020202020204" pitchFamily="34" charset="0"/>
              </a:rPr>
              <a:t>This group continues to support the work of the BSAB and in particular around MSP. The group have completed a safeguarding evaluation questionnaire in collaboration with Adults at risk, families, and professionals within the partnership and also undertook extensive work to coordinate the BSAB’s public engagement event held in June 2018 and to facilitate the Mate Crime Launch in Bradford. The members worked on updating the Safeguarding Bingo pack and learnt about the </a:t>
            </a:r>
            <a:r>
              <a:rPr lang="en-GB" sz="1400" dirty="0" err="1">
                <a:cs typeface="Arial" panose="020B0604020202020204" pitchFamily="34" charset="0"/>
              </a:rPr>
              <a:t>Healthwatch</a:t>
            </a:r>
            <a:r>
              <a:rPr lang="en-GB" sz="1400" dirty="0">
                <a:cs typeface="Arial" panose="020B0604020202020204" pitchFamily="34" charset="0"/>
              </a:rPr>
              <a:t>, MCA &amp; Safeguarding, were able to influence safety issues with housing support services to put things right. The group worked with University of Nottingham’s research ‘My Marriage My Choice’. This research is based on forced marriage of people with learning disabilities and this ensured that </a:t>
            </a:r>
            <a:r>
              <a:rPr lang="en-GB" sz="1400" dirty="0" smtClean="0">
                <a:cs typeface="Arial" panose="020B0604020202020204" pitchFamily="34" charset="0"/>
              </a:rPr>
              <a:t>the people </a:t>
            </a:r>
            <a:r>
              <a:rPr lang="en-GB" sz="1400" dirty="0">
                <a:cs typeface="Arial" panose="020B0604020202020204" pitchFamily="34" charset="0"/>
              </a:rPr>
              <a:t>in Bradford </a:t>
            </a:r>
            <a:r>
              <a:rPr lang="en-GB" sz="1400" dirty="0" smtClean="0">
                <a:cs typeface="Arial" panose="020B0604020202020204" pitchFamily="34" charset="0"/>
              </a:rPr>
              <a:t>were </a:t>
            </a:r>
            <a:r>
              <a:rPr lang="en-GB" sz="1400" dirty="0">
                <a:cs typeface="Arial" panose="020B0604020202020204" pitchFamily="34" charset="0"/>
              </a:rPr>
              <a:t>heard in this national project. The group also supported a voice member who is an author with ideas/case studies for his book research. Finally, they finalised a framework for Making Safeguarding Personal outcomes. </a:t>
            </a:r>
          </a:p>
        </p:txBody>
      </p:sp>
    </p:spTree>
    <p:extLst>
      <p:ext uri="{BB962C8B-B14F-4D97-AF65-F5344CB8AC3E}">
        <p14:creationId xmlns:p14="http://schemas.microsoft.com/office/powerpoint/2010/main" val="1885245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22</a:t>
            </a:fld>
            <a:endParaRPr lang="en-GB" dirty="0"/>
          </a:p>
        </p:txBody>
      </p:sp>
      <p:sp>
        <p:nvSpPr>
          <p:cNvPr id="6" name="Title 1"/>
          <p:cNvSpPr>
            <a:spLocks noGrp="1"/>
          </p:cNvSpPr>
          <p:nvPr>
            <p:ph type="title"/>
          </p:nvPr>
        </p:nvSpPr>
        <p:spPr>
          <a:xfrm>
            <a:off x="377280" y="548680"/>
            <a:ext cx="6696744" cy="504056"/>
          </a:xfrm>
        </p:spPr>
        <p:txBody>
          <a:bodyPr>
            <a:normAutofit/>
          </a:bodyPr>
          <a:lstStyle/>
          <a:p>
            <a:pPr algn="l"/>
            <a:r>
              <a:rPr lang="en-GB" sz="2400" b="1" dirty="0" smtClean="0">
                <a:solidFill>
                  <a:srgbClr val="002060"/>
                </a:solidFill>
              </a:rPr>
              <a:t>Performance Quality and Assurance Group (PQAG)</a:t>
            </a:r>
            <a:endParaRPr lang="en-GB" sz="2400" b="1" dirty="0">
              <a:solidFill>
                <a:srgbClr val="002060"/>
              </a:solidFill>
            </a:endParaRPr>
          </a:p>
        </p:txBody>
      </p:sp>
      <p:sp>
        <p:nvSpPr>
          <p:cNvPr id="2" name="Content Placeholder 1"/>
          <p:cNvSpPr>
            <a:spLocks noGrp="1"/>
          </p:cNvSpPr>
          <p:nvPr>
            <p:ph idx="1"/>
          </p:nvPr>
        </p:nvSpPr>
        <p:spPr>
          <a:xfrm>
            <a:off x="470842" y="980728"/>
            <a:ext cx="7931224" cy="1872208"/>
          </a:xfrm>
        </p:spPr>
        <p:txBody>
          <a:bodyPr>
            <a:normAutofit fontScale="92500" lnSpcReduction="20000"/>
          </a:bodyPr>
          <a:lstStyle/>
          <a:p>
            <a:pPr marL="0" indent="0">
              <a:buNone/>
            </a:pPr>
            <a:r>
              <a:rPr lang="en-GB" sz="1600" dirty="0">
                <a:cs typeface="Arial" panose="020B0604020202020204" pitchFamily="34" charset="0"/>
              </a:rPr>
              <a:t>This group </a:t>
            </a:r>
            <a:r>
              <a:rPr lang="en-GB" sz="1600" dirty="0" smtClean="0">
                <a:cs typeface="Arial" panose="020B0604020202020204" pitchFamily="34" charset="0"/>
              </a:rPr>
              <a:t>established the key content of the </a:t>
            </a:r>
            <a:r>
              <a:rPr lang="en-GB" sz="1600" dirty="0">
                <a:cs typeface="Arial" panose="020B0604020202020204" pitchFamily="34" charset="0"/>
              </a:rPr>
              <a:t>performance dashboard </a:t>
            </a:r>
            <a:r>
              <a:rPr lang="en-GB" sz="1600" dirty="0" smtClean="0">
                <a:cs typeface="Arial" panose="020B0604020202020204" pitchFamily="34" charset="0"/>
              </a:rPr>
              <a:t>that will provide </a:t>
            </a:r>
            <a:r>
              <a:rPr lang="en-GB" sz="1600" dirty="0">
                <a:cs typeface="Arial" panose="020B0604020202020204" pitchFamily="34" charset="0"/>
              </a:rPr>
              <a:t>information and assurance to the </a:t>
            </a:r>
            <a:r>
              <a:rPr lang="en-GB" sz="1600" dirty="0" smtClean="0">
                <a:cs typeface="Arial" panose="020B0604020202020204" pitchFamily="34" charset="0"/>
              </a:rPr>
              <a:t>BSAB.</a:t>
            </a:r>
            <a:endParaRPr lang="en-GB" sz="1600" dirty="0">
              <a:cs typeface="Arial" panose="020B0604020202020204" pitchFamily="34" charset="0"/>
            </a:endParaRPr>
          </a:p>
          <a:p>
            <a:pPr marL="0" indent="0">
              <a:buNone/>
            </a:pPr>
            <a:endParaRPr lang="en-GB" sz="1600" dirty="0">
              <a:cs typeface="Arial" panose="020B0604020202020204" pitchFamily="34" charset="0"/>
            </a:endParaRPr>
          </a:p>
          <a:p>
            <a:pPr marL="0" indent="0">
              <a:buNone/>
            </a:pPr>
            <a:r>
              <a:rPr lang="en-GB" sz="1600" dirty="0" smtClean="0">
                <a:cs typeface="Arial" panose="020B0604020202020204" pitchFamily="34" charset="0"/>
              </a:rPr>
              <a:t>The information provided in the performance dashboard will drive positive changes in service delivery.</a:t>
            </a:r>
          </a:p>
          <a:p>
            <a:pPr marL="0" indent="0">
              <a:buNone/>
            </a:pPr>
            <a:endParaRPr lang="en-GB" sz="1600" dirty="0">
              <a:cs typeface="Arial" panose="020B0604020202020204" pitchFamily="34" charset="0"/>
            </a:endParaRPr>
          </a:p>
          <a:p>
            <a:pPr marL="0" indent="0">
              <a:buNone/>
            </a:pPr>
            <a:r>
              <a:rPr lang="en-GB" sz="1600" dirty="0" smtClean="0">
                <a:cs typeface="Arial" panose="020B0604020202020204" pitchFamily="34" charset="0"/>
              </a:rPr>
              <a:t>The scope of annual audits and self assessments are agreed within this group, these provide assurance and highlight key trends to the BSAB.</a:t>
            </a:r>
            <a:endParaRPr lang="en-GB" sz="1600" dirty="0">
              <a:cs typeface="Arial" panose="020B0604020202020204" pitchFamily="34" charset="0"/>
            </a:endParaRPr>
          </a:p>
          <a:p>
            <a:pPr marL="0" indent="0">
              <a:buNone/>
            </a:pPr>
            <a:endParaRPr lang="en-GB" dirty="0"/>
          </a:p>
        </p:txBody>
      </p:sp>
      <p:sp>
        <p:nvSpPr>
          <p:cNvPr id="7" name="Title 1"/>
          <p:cNvSpPr txBox="1">
            <a:spLocks/>
          </p:cNvSpPr>
          <p:nvPr/>
        </p:nvSpPr>
        <p:spPr>
          <a:xfrm>
            <a:off x="405216" y="2732862"/>
            <a:ext cx="6696744" cy="5040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2060"/>
                </a:solidFill>
              </a:rPr>
              <a:t>Safeguarding Adult Reviews (SARs)</a:t>
            </a:r>
            <a:endParaRPr lang="en-GB" sz="2400" b="1" dirty="0">
              <a:solidFill>
                <a:srgbClr val="002060"/>
              </a:solidFill>
            </a:endParaRPr>
          </a:p>
        </p:txBody>
      </p:sp>
      <p:sp>
        <p:nvSpPr>
          <p:cNvPr id="8" name="Content Placeholder 1"/>
          <p:cNvSpPr txBox="1">
            <a:spLocks/>
          </p:cNvSpPr>
          <p:nvPr/>
        </p:nvSpPr>
        <p:spPr>
          <a:xfrm>
            <a:off x="470842" y="3212976"/>
            <a:ext cx="7931224" cy="266429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900" dirty="0">
                <a:cs typeface="Arial" panose="020B0604020202020204" pitchFamily="34" charset="0"/>
              </a:rPr>
              <a:t>The SAR sub-group works closely with all other sub-groups to ensure that learning from reviews is acted upon, through training, communications and also how audit and inspection can provide assurance that practice has improved. </a:t>
            </a:r>
          </a:p>
          <a:p>
            <a:pPr marL="0" indent="0">
              <a:buFont typeface="Arial" panose="020B0604020202020204" pitchFamily="34" charset="0"/>
              <a:buNone/>
            </a:pPr>
            <a:endParaRPr lang="en-GB" sz="1900" dirty="0" smtClean="0">
              <a:cs typeface="Arial" panose="020B0604020202020204" pitchFamily="34" charset="0"/>
            </a:endParaRPr>
          </a:p>
          <a:p>
            <a:pPr marL="0" indent="0">
              <a:buFont typeface="Arial" panose="020B0604020202020204" pitchFamily="34" charset="0"/>
              <a:buNone/>
            </a:pPr>
            <a:r>
              <a:rPr lang="en-GB" sz="1900" dirty="0" smtClean="0">
                <a:cs typeface="Arial" panose="020B0604020202020204" pitchFamily="34" charset="0"/>
              </a:rPr>
              <a:t>Partners scoped and considered a number of safeguarding cases to consider if they met the criteria under Section 44 of the Care Act.  Two cases fell within this criteria and the BSAB decided that Reviews would be undertaken.  Partners also reviewed and updated the Safeguarding Adults Review toolkit. The BSAB also restructured and developed a dedicated SAR Group to maintain oversight and coordinate all SAR activity. </a:t>
            </a:r>
          </a:p>
          <a:p>
            <a:pPr marL="0" indent="0">
              <a:buFont typeface="Arial" panose="020B0604020202020204" pitchFamily="34" charset="0"/>
              <a:buNone/>
            </a:pPr>
            <a:endParaRPr lang="en-GB" sz="1900" dirty="0" smtClean="0">
              <a:cs typeface="Arial" panose="020B0604020202020204" pitchFamily="34" charset="0"/>
            </a:endParaRPr>
          </a:p>
          <a:p>
            <a:pPr marL="0" indent="0">
              <a:buFont typeface="Arial" panose="020B0604020202020204" pitchFamily="34" charset="0"/>
              <a:buNone/>
            </a:pPr>
            <a:r>
              <a:rPr lang="en-GB" sz="1900" dirty="0" smtClean="0">
                <a:cs typeface="Arial" panose="020B0604020202020204" pitchFamily="34" charset="0"/>
              </a:rPr>
              <a:t>A Local authority representative became involved in Social Care Institute for Excellence (SCIE) as a Safeguarding Adult Review champion for Bradford, and the information gained has informed the SAR practice in Bradford.</a:t>
            </a:r>
          </a:p>
          <a:p>
            <a:pPr marL="0" indent="0">
              <a:buFont typeface="Arial" panose="020B0604020202020204" pitchFamily="34" charset="0"/>
              <a:buNone/>
            </a:pPr>
            <a:endParaRPr lang="en-GB" sz="1400"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991532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640960" cy="3096344"/>
          </a:xfrm>
        </p:spPr>
        <p:txBody>
          <a:bodyPr>
            <a:noAutofit/>
          </a:bodyPr>
          <a:lstStyle/>
          <a:p>
            <a:pPr marL="0" lvl="0" indent="0">
              <a:buNone/>
            </a:pPr>
            <a:r>
              <a:rPr lang="en-GB" sz="1400" dirty="0">
                <a:cs typeface="Arial" panose="020B0604020202020204" pitchFamily="34" charset="0"/>
              </a:rPr>
              <a:t>Bradford has continued to recognise opportunities to </a:t>
            </a:r>
            <a:r>
              <a:rPr lang="en-GB" sz="1400" dirty="0" smtClean="0">
                <a:cs typeface="Arial" panose="020B0604020202020204" pitchFamily="34" charset="0"/>
              </a:rPr>
              <a:t>improve how we work with other strategic groups namely the Working </a:t>
            </a:r>
            <a:r>
              <a:rPr lang="en-GB" sz="1400" dirty="0">
                <a:cs typeface="Arial" panose="020B0604020202020204" pitchFamily="34" charset="0"/>
              </a:rPr>
              <a:t>Together to Safeguard Children - the Bradford </a:t>
            </a:r>
            <a:r>
              <a:rPr lang="en-GB" sz="1400" dirty="0" smtClean="0">
                <a:cs typeface="Arial" panose="020B0604020202020204" pitchFamily="34" charset="0"/>
              </a:rPr>
              <a:t>Partnership (TBP), </a:t>
            </a:r>
            <a:r>
              <a:rPr lang="en-GB" sz="1400" dirty="0">
                <a:cs typeface="Arial" panose="020B0604020202020204" pitchFamily="34" charset="0"/>
              </a:rPr>
              <a:t>the Community Safety Partnership (</a:t>
            </a:r>
            <a:r>
              <a:rPr lang="en-GB" sz="1400" dirty="0" smtClean="0">
                <a:cs typeface="Arial" panose="020B0604020202020204" pitchFamily="34" charset="0"/>
              </a:rPr>
              <a:t>CSP). </a:t>
            </a:r>
            <a:r>
              <a:rPr lang="en-GB" sz="1400" dirty="0">
                <a:cs typeface="Arial" panose="020B0604020202020204" pitchFamily="34" charset="0"/>
              </a:rPr>
              <a:t>This approach will ensure that cross-cutting areas of work are identified and progressed collectively thereby achieving the best outcomes for people of all ages across the District, avoiding duplication of effort where a co-ordinated response is more appropriate. Across these three partnerships, </a:t>
            </a:r>
            <a:r>
              <a:rPr lang="en-GB" sz="1400" dirty="0" smtClean="0">
                <a:cs typeface="Arial" panose="020B0604020202020204" pitchFamily="34" charset="0"/>
              </a:rPr>
              <a:t>we will develop opportunities </a:t>
            </a:r>
            <a:r>
              <a:rPr lang="en-GB" sz="1400" dirty="0">
                <a:cs typeface="Arial" panose="020B0604020202020204" pitchFamily="34" charset="0"/>
              </a:rPr>
              <a:t>for a more consistent and </a:t>
            </a:r>
            <a:r>
              <a:rPr lang="en-GB" sz="1400" dirty="0" smtClean="0">
                <a:cs typeface="Arial" panose="020B0604020202020204" pitchFamily="34" charset="0"/>
              </a:rPr>
              <a:t>combined </a:t>
            </a:r>
            <a:r>
              <a:rPr lang="en-GB" sz="1400" dirty="0">
                <a:cs typeface="Arial" panose="020B0604020202020204" pitchFamily="34" charset="0"/>
              </a:rPr>
              <a:t>approach that </a:t>
            </a:r>
            <a:r>
              <a:rPr lang="en-GB" sz="1400" dirty="0" smtClean="0">
                <a:cs typeface="Arial" panose="020B0604020202020204" pitchFamily="34" charset="0"/>
              </a:rPr>
              <a:t>presents </a:t>
            </a:r>
            <a:r>
              <a:rPr lang="en-GB" sz="1400" dirty="0">
                <a:cs typeface="Arial" panose="020B0604020202020204" pitchFamily="34" charset="0"/>
              </a:rPr>
              <a:t>opportunities for shared </a:t>
            </a:r>
            <a:r>
              <a:rPr lang="en-GB" sz="1400" dirty="0" smtClean="0">
                <a:cs typeface="Arial" panose="020B0604020202020204" pitchFamily="34" charset="0"/>
              </a:rPr>
              <a:t>learning. </a:t>
            </a:r>
          </a:p>
          <a:p>
            <a:pPr marL="0" lvl="0" indent="0">
              <a:buNone/>
            </a:pPr>
            <a:endParaRPr lang="en-GB" sz="1400" dirty="0">
              <a:cs typeface="Arial" panose="020B0604020202020204" pitchFamily="34" charset="0"/>
            </a:endParaRPr>
          </a:p>
          <a:p>
            <a:pPr marL="0" indent="0">
              <a:buNone/>
            </a:pPr>
            <a:r>
              <a:rPr lang="en-GB" sz="1400" dirty="0">
                <a:cs typeface="Arial" panose="020B0604020202020204" pitchFamily="34" charset="0"/>
              </a:rPr>
              <a:t>Over a number of years Bradford has benefited from an established and experienced Child Sexual Exploitation and Missing Sub-Group. The group has now extended its </a:t>
            </a:r>
            <a:r>
              <a:rPr lang="en-GB" sz="1400" dirty="0" smtClean="0">
                <a:cs typeface="Arial" panose="020B0604020202020204" pitchFamily="34" charset="0"/>
              </a:rPr>
              <a:t>focus </a:t>
            </a:r>
            <a:r>
              <a:rPr lang="en-GB" sz="1400" dirty="0">
                <a:cs typeface="Arial" panose="020B0604020202020204" pitchFamily="34" charset="0"/>
              </a:rPr>
              <a:t>to coordinate activity around a number of themes, in raising awareness and understanding. The group includes representation from a number of partners and </a:t>
            </a:r>
            <a:r>
              <a:rPr lang="en-GB" sz="1400" dirty="0" smtClean="0">
                <a:cs typeface="Arial" panose="020B0604020202020204" pitchFamily="34" charset="0"/>
              </a:rPr>
              <a:t>coordinates activity across </a:t>
            </a:r>
            <a:r>
              <a:rPr lang="en-GB" sz="1400" dirty="0">
                <a:cs typeface="Arial" panose="020B0604020202020204" pitchFamily="34" charset="0"/>
              </a:rPr>
              <a:t>the </a:t>
            </a:r>
            <a:r>
              <a:rPr lang="en-GB" sz="1400" dirty="0" smtClean="0">
                <a:cs typeface="Arial" panose="020B0604020202020204" pitchFamily="34" charset="0"/>
              </a:rPr>
              <a:t> </a:t>
            </a:r>
            <a:r>
              <a:rPr lang="en-GB" sz="1400" dirty="0">
                <a:cs typeface="Arial" panose="020B0604020202020204" pitchFamily="34" charset="0"/>
              </a:rPr>
              <a:t>across </a:t>
            </a:r>
            <a:r>
              <a:rPr lang="en-GB" sz="1400" dirty="0" smtClean="0">
                <a:cs typeface="Arial" panose="020B0604020202020204" pitchFamily="34" charset="0"/>
              </a:rPr>
              <a:t>TBP, the </a:t>
            </a:r>
            <a:r>
              <a:rPr lang="en-GB" sz="1400" dirty="0">
                <a:cs typeface="Arial" panose="020B0604020202020204" pitchFamily="34" charset="0"/>
              </a:rPr>
              <a:t>BSAB and the </a:t>
            </a:r>
            <a:r>
              <a:rPr lang="en-GB" sz="1400" dirty="0" smtClean="0">
                <a:cs typeface="Arial" panose="020B0604020202020204" pitchFamily="34" charset="0"/>
              </a:rPr>
              <a:t>CSP. </a:t>
            </a:r>
            <a:r>
              <a:rPr lang="en-GB" sz="1400" dirty="0">
                <a:cs typeface="Arial" panose="020B0604020202020204" pitchFamily="34" charset="0"/>
              </a:rPr>
              <a:t>The group has now extended its remit to include vulnerable adults and to coordinate activity around a number of emerging themes, in raising awareness and understanding. The group is now known as Risk and Vulnerabilities in Complex </a:t>
            </a:r>
            <a:r>
              <a:rPr lang="en-GB" sz="1400" dirty="0" smtClean="0">
                <a:cs typeface="Arial" panose="020B0604020202020204" pitchFamily="34" charset="0"/>
              </a:rPr>
              <a:t>Safeguarding. The </a:t>
            </a:r>
            <a:r>
              <a:rPr lang="en-GB" sz="1400" dirty="0">
                <a:cs typeface="Arial" panose="020B0604020202020204" pitchFamily="34" charset="0"/>
              </a:rPr>
              <a:t>group has developed a Strategic Response. </a:t>
            </a:r>
          </a:p>
          <a:p>
            <a:pPr marL="0" lvl="0" indent="0">
              <a:buNone/>
            </a:pPr>
            <a:endParaRPr lang="en-GB" sz="1400" dirty="0" smtClean="0">
              <a:cs typeface="Arial" panose="020B0604020202020204" pitchFamily="34" charset="0"/>
            </a:endParaRPr>
          </a:p>
          <a:p>
            <a:pPr marL="0" lvl="0" indent="0">
              <a:buNone/>
            </a:pPr>
            <a:r>
              <a:rPr lang="en-GB" sz="1400" dirty="0" smtClean="0">
                <a:cs typeface="Arial" panose="020B0604020202020204" pitchFamily="34" charset="0"/>
              </a:rPr>
              <a:t>This </a:t>
            </a:r>
            <a:r>
              <a:rPr lang="en-GB" sz="1400" dirty="0">
                <a:cs typeface="Arial" panose="020B0604020202020204" pitchFamily="34" charset="0"/>
              </a:rPr>
              <a:t>strategy has 6 headings:</a:t>
            </a:r>
          </a:p>
          <a:p>
            <a:pPr marL="0" indent="0">
              <a:buNone/>
            </a:pPr>
            <a:endParaRPr lang="en-GB" sz="1400" dirty="0">
              <a:cs typeface="Arial" panose="020B0604020202020204" pitchFamily="34" charset="0"/>
            </a:endParaRPr>
          </a:p>
          <a:p>
            <a:pPr marL="0" indent="0">
              <a:buNone/>
            </a:pPr>
            <a:r>
              <a:rPr lang="en-GB" sz="1400" dirty="0">
                <a:cs typeface="Arial" panose="020B0604020202020204" pitchFamily="34" charset="0"/>
              </a:rPr>
              <a:t>     1.   Identify and understand the nature and scale of the themes involved	4.   Effective leadership and governance</a:t>
            </a:r>
          </a:p>
          <a:p>
            <a:pPr marL="0" indent="0">
              <a:buNone/>
            </a:pPr>
            <a:r>
              <a:rPr lang="en-GB" sz="1400" dirty="0">
                <a:cs typeface="Arial" panose="020B0604020202020204" pitchFamily="34" charset="0"/>
              </a:rPr>
              <a:t>     2.   Prevention, Education and Awareness			</a:t>
            </a:r>
            <a:r>
              <a:rPr lang="en-GB" sz="1400" dirty="0" smtClean="0">
                <a:cs typeface="Arial" panose="020B0604020202020204" pitchFamily="34" charset="0"/>
              </a:rPr>
              <a:t>5</a:t>
            </a:r>
            <a:r>
              <a:rPr lang="en-GB" sz="1400" dirty="0">
                <a:cs typeface="Arial" panose="020B0604020202020204" pitchFamily="34" charset="0"/>
              </a:rPr>
              <a:t>.   Disrupt and Prosecute</a:t>
            </a:r>
          </a:p>
          <a:p>
            <a:pPr marL="0" indent="0">
              <a:buNone/>
            </a:pPr>
            <a:r>
              <a:rPr lang="en-GB" sz="1400" dirty="0">
                <a:cs typeface="Arial" panose="020B0604020202020204" pitchFamily="34" charset="0"/>
              </a:rPr>
              <a:t>     3.   Safeguarding vulnerable people, groups and communities	</a:t>
            </a:r>
            <a:r>
              <a:rPr lang="en-GB" sz="1400" dirty="0" smtClean="0">
                <a:cs typeface="Arial" panose="020B0604020202020204" pitchFamily="34" charset="0"/>
              </a:rPr>
              <a:t>6</a:t>
            </a:r>
            <a:r>
              <a:rPr lang="en-GB" sz="1400" dirty="0">
                <a:cs typeface="Arial" panose="020B0604020202020204" pitchFamily="34" charset="0"/>
              </a:rPr>
              <a:t>.   Communication, Engagement and </a:t>
            </a:r>
            <a:r>
              <a:rPr lang="en-GB" sz="1400" dirty="0" smtClean="0">
                <a:cs typeface="Arial" panose="020B0604020202020204" pitchFamily="34" charset="0"/>
              </a:rPr>
              <a:t>							Empowerment</a:t>
            </a:r>
            <a:endParaRPr lang="en-GB" sz="1400" dirty="0">
              <a:cs typeface="Arial" panose="020B0604020202020204" pitchFamily="34" charset="0"/>
            </a:endParaRPr>
          </a:p>
          <a:p>
            <a:endParaRPr lang="en-GB" sz="400" dirty="0"/>
          </a:p>
          <a:p>
            <a:endParaRPr lang="en-GB" sz="1100" dirty="0">
              <a:latin typeface="+mj-lt"/>
            </a:endParaRPr>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23</a:t>
            </a:fld>
            <a:endParaRPr lang="en-GB" dirty="0"/>
          </a:p>
        </p:txBody>
      </p:sp>
      <p:sp>
        <p:nvSpPr>
          <p:cNvPr id="7" name="Title 1"/>
          <p:cNvSpPr>
            <a:spLocks noGrp="1"/>
          </p:cNvSpPr>
          <p:nvPr>
            <p:ph type="title"/>
          </p:nvPr>
        </p:nvSpPr>
        <p:spPr>
          <a:xfrm>
            <a:off x="323528" y="404664"/>
            <a:ext cx="6624736" cy="576064"/>
          </a:xfrm>
        </p:spPr>
        <p:txBody>
          <a:bodyPr/>
          <a:lstStyle/>
          <a:p>
            <a:pPr algn="l"/>
            <a:r>
              <a:rPr lang="en-GB" sz="2400" b="1" dirty="0">
                <a:solidFill>
                  <a:srgbClr val="013D85"/>
                </a:solidFill>
              </a:rPr>
              <a:t>Collaborative arrangements with the Bradford  Partnership and Community Safety partners.</a:t>
            </a:r>
            <a:r>
              <a:rPr lang="en-GB" sz="1800" b="1" dirty="0">
                <a:solidFill>
                  <a:srgbClr val="013D85"/>
                </a:solidFill>
              </a:rPr>
              <a:t/>
            </a:r>
            <a:br>
              <a:rPr lang="en-GB" sz="1800" b="1" dirty="0">
                <a:solidFill>
                  <a:srgbClr val="013D85"/>
                </a:solidFill>
              </a:rPr>
            </a:br>
            <a:r>
              <a:rPr lang="en-GB" sz="1600" dirty="0" smtClean="0"/>
              <a:t/>
            </a:r>
            <a:br>
              <a:rPr lang="en-GB" sz="1600" dirty="0" smtClean="0"/>
            </a:br>
            <a:endParaRPr lang="en-GB" sz="1600" dirty="0"/>
          </a:p>
        </p:txBody>
      </p:sp>
    </p:spTree>
    <p:extLst>
      <p:ext uri="{BB962C8B-B14F-4D97-AF65-F5344CB8AC3E}">
        <p14:creationId xmlns:p14="http://schemas.microsoft.com/office/powerpoint/2010/main" val="3686982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24</a:t>
            </a:fld>
            <a:endParaRPr lang="en-GB" dirty="0"/>
          </a:p>
        </p:txBody>
      </p:sp>
      <p:sp>
        <p:nvSpPr>
          <p:cNvPr id="6" name="Title 1"/>
          <p:cNvSpPr>
            <a:spLocks noGrp="1"/>
          </p:cNvSpPr>
          <p:nvPr>
            <p:ph type="title"/>
          </p:nvPr>
        </p:nvSpPr>
        <p:spPr>
          <a:xfrm>
            <a:off x="323528" y="295542"/>
            <a:ext cx="4608512" cy="504056"/>
          </a:xfrm>
        </p:spPr>
        <p:txBody>
          <a:bodyPr>
            <a:normAutofit/>
          </a:bodyPr>
          <a:lstStyle/>
          <a:p>
            <a:pPr algn="l"/>
            <a:r>
              <a:rPr lang="en-GB" sz="2400" b="1" dirty="0" smtClean="0">
                <a:solidFill>
                  <a:srgbClr val="002060"/>
                </a:solidFill>
              </a:rPr>
              <a:t>Communication and Engagement</a:t>
            </a:r>
            <a:endParaRPr lang="en-GB" sz="2400" b="1" dirty="0">
              <a:solidFill>
                <a:srgbClr val="002060"/>
              </a:solidFill>
            </a:endParaRPr>
          </a:p>
        </p:txBody>
      </p:sp>
      <p:sp>
        <p:nvSpPr>
          <p:cNvPr id="3" name="Content Placeholder 2"/>
          <p:cNvSpPr>
            <a:spLocks noGrp="1"/>
          </p:cNvSpPr>
          <p:nvPr>
            <p:ph idx="1"/>
          </p:nvPr>
        </p:nvSpPr>
        <p:spPr>
          <a:xfrm>
            <a:off x="467543" y="836712"/>
            <a:ext cx="8430867" cy="4680520"/>
          </a:xfrm>
        </p:spPr>
        <p:txBody>
          <a:bodyPr>
            <a:normAutofit fontScale="25000" lnSpcReduction="20000"/>
          </a:bodyPr>
          <a:lstStyle/>
          <a:p>
            <a:pPr marL="0" lvl="0" indent="0">
              <a:buNone/>
            </a:pPr>
            <a:r>
              <a:rPr lang="en-GB" sz="6400" dirty="0" smtClean="0">
                <a:cs typeface="Arial" panose="020B0604020202020204" pitchFamily="34" charset="0"/>
              </a:rPr>
              <a:t>Building </a:t>
            </a:r>
            <a:r>
              <a:rPr lang="en-GB" sz="6400" dirty="0">
                <a:cs typeface="Arial" panose="020B0604020202020204" pitchFamily="34" charset="0"/>
              </a:rPr>
              <a:t>upon the excellent work in the past by the BSAB there is now a Communications and Engagement Group that includes representation from the </a:t>
            </a:r>
            <a:r>
              <a:rPr lang="en-GB" sz="6400" dirty="0" smtClean="0">
                <a:cs typeface="Arial" panose="020B0604020202020204" pitchFamily="34" charset="0"/>
              </a:rPr>
              <a:t>CCP and TBP. </a:t>
            </a:r>
            <a:r>
              <a:rPr lang="en-GB" sz="6400" dirty="0">
                <a:cs typeface="Arial" panose="020B0604020202020204" pitchFamily="34" charset="0"/>
              </a:rPr>
              <a:t>This group is a mix of safeguarding experts as well as media experts, including a member of the Voice Group, representation from the Voluntary and Community Sector and also a Social Media apprentice. The aims of the group are to provide practitioners, parents, carers’ children and communities with proactive, innovative and consistent approach to communications and the group have developed a communication strategy to support these aims. The BSAB </a:t>
            </a:r>
            <a:r>
              <a:rPr lang="en-GB" sz="6400" dirty="0" smtClean="0">
                <a:cs typeface="Arial" panose="020B0604020202020204" pitchFamily="34" charset="0"/>
              </a:rPr>
              <a:t>continues </a:t>
            </a:r>
            <a:r>
              <a:rPr lang="en-GB" sz="6400" dirty="0">
                <a:cs typeface="Arial" panose="020B0604020202020204" pitchFamily="34" charset="0"/>
              </a:rPr>
              <a:t>to communicate through  a variety of mediums including </a:t>
            </a:r>
            <a:r>
              <a:rPr lang="en-GB" sz="6400" dirty="0" smtClean="0">
                <a:cs typeface="Arial" panose="020B0604020202020204" pitchFamily="34" charset="0"/>
              </a:rPr>
              <a:t>Twitter </a:t>
            </a:r>
            <a:r>
              <a:rPr lang="en-GB" sz="6400" dirty="0">
                <a:cs typeface="Arial" panose="020B0604020202020204" pitchFamily="34" charset="0"/>
              </a:rPr>
              <a:t>and other social media platforms but also recognises that other mediums are necessary for other demographical groups. The ethos of the group is to allow communication both ways, from the safeguarding partners but also to engage in a way that captures the voice of the child and adult.</a:t>
            </a:r>
          </a:p>
          <a:p>
            <a:pPr marL="0" indent="0">
              <a:buNone/>
            </a:pPr>
            <a:endParaRPr lang="en-GB" sz="6400" dirty="0">
              <a:cs typeface="Arial" panose="020B0604020202020204" pitchFamily="34" charset="0"/>
            </a:endParaRPr>
          </a:p>
          <a:p>
            <a:pPr marL="0" indent="0">
              <a:buNone/>
            </a:pPr>
            <a:r>
              <a:rPr lang="en-GB" sz="6400" dirty="0" smtClean="0">
                <a:cs typeface="Arial" panose="020B0604020202020204" pitchFamily="34" charset="0"/>
              </a:rPr>
              <a:t>The </a:t>
            </a:r>
            <a:r>
              <a:rPr lang="en-GB" sz="6400" dirty="0">
                <a:cs typeface="Arial" panose="020B0604020202020204" pitchFamily="34" charset="0"/>
              </a:rPr>
              <a:t>BSAB held a successful safeguarding conference in June 2018 that </a:t>
            </a:r>
            <a:r>
              <a:rPr lang="en-GB" sz="6400" dirty="0" smtClean="0">
                <a:cs typeface="Arial" panose="020B0604020202020204" pitchFamily="34" charset="0"/>
              </a:rPr>
              <a:t>included </a:t>
            </a:r>
            <a:r>
              <a:rPr lang="en-GB" sz="6400" dirty="0">
                <a:cs typeface="Arial" panose="020B0604020202020204" pitchFamily="34" charset="0"/>
              </a:rPr>
              <a:t>raising awareness </a:t>
            </a:r>
            <a:r>
              <a:rPr lang="en-GB" sz="6400" dirty="0" smtClean="0">
                <a:cs typeface="Arial" panose="020B0604020202020204" pitchFamily="34" charset="0"/>
              </a:rPr>
              <a:t>of </a:t>
            </a:r>
            <a:r>
              <a:rPr lang="en-GB" sz="6400" dirty="0">
                <a:cs typeface="Arial" panose="020B0604020202020204" pitchFamily="34" charset="0"/>
              </a:rPr>
              <a:t>safeguarding by showing a real safeguarding story, the event also focused on supporting people to understand what safeguarding means to them and reflecting and developing the key priorities for the </a:t>
            </a:r>
            <a:r>
              <a:rPr lang="en-GB" sz="6400" dirty="0" smtClean="0">
                <a:cs typeface="Arial" panose="020B0604020202020204" pitchFamily="34" charset="0"/>
              </a:rPr>
              <a:t>Board.</a:t>
            </a:r>
          </a:p>
          <a:p>
            <a:pPr marL="0" indent="0">
              <a:buNone/>
            </a:pPr>
            <a:endParaRPr lang="en-GB" sz="6400" dirty="0" smtClean="0">
              <a:cs typeface="Arial" panose="020B0604020202020204" pitchFamily="34" charset="0"/>
            </a:endParaRPr>
          </a:p>
          <a:p>
            <a:pPr marL="0" indent="0">
              <a:buNone/>
            </a:pPr>
            <a:r>
              <a:rPr lang="en-GB" sz="6400" dirty="0" smtClean="0">
                <a:cs typeface="Arial" panose="020B0604020202020204" pitchFamily="34" charset="0"/>
              </a:rPr>
              <a:t>The </a:t>
            </a:r>
            <a:r>
              <a:rPr lang="en-GB" sz="6400" dirty="0">
                <a:cs typeface="Arial" panose="020B0604020202020204" pitchFamily="34" charset="0"/>
              </a:rPr>
              <a:t>BSAB held a development day with key partners to ensure a </a:t>
            </a:r>
            <a:r>
              <a:rPr lang="en-GB" sz="6400" dirty="0" smtClean="0">
                <a:cs typeface="Arial" panose="020B0604020202020204" pitchFamily="34" charset="0"/>
              </a:rPr>
              <a:t>collaborative </a:t>
            </a:r>
            <a:r>
              <a:rPr lang="en-GB" sz="6400" dirty="0">
                <a:cs typeface="Arial" panose="020B0604020202020204" pitchFamily="34" charset="0"/>
              </a:rPr>
              <a:t>approach and shared vision and </a:t>
            </a:r>
            <a:r>
              <a:rPr lang="en-GB" sz="6400" dirty="0" smtClean="0">
                <a:cs typeface="Arial" panose="020B0604020202020204" pitchFamily="34" charset="0"/>
              </a:rPr>
              <a:t>priorities.  They </a:t>
            </a:r>
            <a:r>
              <a:rPr lang="en-GB" sz="6400" dirty="0">
                <a:cs typeface="Arial" panose="020B0604020202020204" pitchFamily="34" charset="0"/>
              </a:rPr>
              <a:t>also conducted </a:t>
            </a:r>
            <a:r>
              <a:rPr lang="en-GB" sz="6400" dirty="0" smtClean="0">
                <a:cs typeface="Arial" panose="020B0604020202020204" pitchFamily="34" charset="0"/>
              </a:rPr>
              <a:t>an </a:t>
            </a:r>
            <a:r>
              <a:rPr lang="en-GB" sz="6400" dirty="0">
                <a:cs typeface="Arial" panose="020B0604020202020204" pitchFamily="34" charset="0"/>
              </a:rPr>
              <a:t>on line consultation and </a:t>
            </a:r>
            <a:r>
              <a:rPr lang="en-GB" sz="6400" dirty="0" smtClean="0">
                <a:cs typeface="Arial" panose="020B0604020202020204" pitchFamily="34" charset="0"/>
              </a:rPr>
              <a:t>held a </a:t>
            </a:r>
            <a:r>
              <a:rPr lang="en-GB" sz="6400" dirty="0">
                <a:cs typeface="Arial" panose="020B0604020202020204" pitchFamily="34" charset="0"/>
              </a:rPr>
              <a:t>public </a:t>
            </a:r>
            <a:r>
              <a:rPr lang="en-GB" sz="6400" dirty="0" smtClean="0">
                <a:cs typeface="Arial" panose="020B0604020202020204" pitchFamily="34" charset="0"/>
              </a:rPr>
              <a:t>engagement event to </a:t>
            </a:r>
            <a:r>
              <a:rPr lang="en-GB" sz="6400" dirty="0">
                <a:cs typeface="Arial" panose="020B0604020202020204" pitchFamily="34" charset="0"/>
              </a:rPr>
              <a:t>ensure adults with care and support </a:t>
            </a:r>
            <a:endParaRPr lang="en-GB" sz="6400" dirty="0" smtClean="0">
              <a:cs typeface="Arial" panose="020B0604020202020204" pitchFamily="34" charset="0"/>
            </a:endParaRPr>
          </a:p>
          <a:p>
            <a:pPr marL="0" indent="0">
              <a:buNone/>
            </a:pPr>
            <a:r>
              <a:rPr lang="en-GB" sz="6400" dirty="0" smtClean="0">
                <a:cs typeface="Arial" panose="020B0604020202020204" pitchFamily="34" charset="0"/>
              </a:rPr>
              <a:t>needs </a:t>
            </a:r>
            <a:r>
              <a:rPr lang="en-GB" sz="6400" dirty="0">
                <a:cs typeface="Arial" panose="020B0604020202020204" pitchFamily="34" charset="0"/>
              </a:rPr>
              <a:t>and </a:t>
            </a:r>
            <a:r>
              <a:rPr lang="en-GB" sz="6400" dirty="0" smtClean="0">
                <a:cs typeface="Arial" panose="020B0604020202020204" pitchFamily="34" charset="0"/>
              </a:rPr>
              <a:t>their </a:t>
            </a:r>
            <a:r>
              <a:rPr lang="en-GB" sz="6400" dirty="0">
                <a:cs typeface="Arial" panose="020B0604020202020204" pitchFamily="34" charset="0"/>
              </a:rPr>
              <a:t>carers had a say in what they believe were the key </a:t>
            </a:r>
            <a:endParaRPr lang="en-GB" sz="6400" dirty="0" smtClean="0">
              <a:cs typeface="Arial" panose="020B0604020202020204" pitchFamily="34" charset="0"/>
            </a:endParaRPr>
          </a:p>
          <a:p>
            <a:pPr marL="0" indent="0">
              <a:buNone/>
            </a:pPr>
            <a:r>
              <a:rPr lang="en-GB" sz="6400" dirty="0" smtClean="0">
                <a:cs typeface="Arial" panose="020B0604020202020204" pitchFamily="34" charset="0"/>
              </a:rPr>
              <a:t>priorities </a:t>
            </a:r>
            <a:r>
              <a:rPr lang="en-GB" sz="6400" dirty="0">
                <a:cs typeface="Arial" panose="020B0604020202020204" pitchFamily="34" charset="0"/>
              </a:rPr>
              <a:t>for </a:t>
            </a:r>
            <a:r>
              <a:rPr lang="en-GB" sz="6400" dirty="0" smtClean="0">
                <a:cs typeface="Arial" panose="020B0604020202020204" pitchFamily="34" charset="0"/>
              </a:rPr>
              <a:t>the Board</a:t>
            </a:r>
            <a:r>
              <a:rPr lang="en-GB" sz="6400" dirty="0">
                <a:cs typeface="Arial" panose="020B0604020202020204" pitchFamily="34" charset="0"/>
              </a:rPr>
              <a:t>. The consultation received over 250 responses from </a:t>
            </a:r>
            <a:endParaRPr lang="en-GB" sz="6400" dirty="0" smtClean="0">
              <a:cs typeface="Arial" panose="020B0604020202020204" pitchFamily="34" charset="0"/>
            </a:endParaRPr>
          </a:p>
          <a:p>
            <a:pPr marL="0" indent="0">
              <a:buNone/>
            </a:pPr>
            <a:r>
              <a:rPr lang="en-GB" sz="6400" dirty="0" smtClean="0">
                <a:cs typeface="Arial" panose="020B0604020202020204" pitchFamily="34" charset="0"/>
              </a:rPr>
              <a:t>people</a:t>
            </a:r>
            <a:r>
              <a:rPr lang="en-GB" sz="6400" dirty="0">
                <a:cs typeface="Arial" panose="020B0604020202020204" pitchFamily="34" charset="0"/>
              </a:rPr>
              <a:t>, professionals and organisations.</a:t>
            </a:r>
          </a:p>
          <a:p>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2"/>
          <a:stretch/>
        </p:blipFill>
        <p:spPr bwMode="auto">
          <a:xfrm>
            <a:off x="6893045" y="5157192"/>
            <a:ext cx="2022155" cy="131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645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25</a:t>
            </a:fld>
            <a:endParaRPr lang="en-GB" dirty="0"/>
          </a:p>
        </p:txBody>
      </p:sp>
      <p:sp>
        <p:nvSpPr>
          <p:cNvPr id="6" name="Title 1"/>
          <p:cNvSpPr>
            <a:spLocks noGrp="1"/>
          </p:cNvSpPr>
          <p:nvPr>
            <p:ph type="title"/>
          </p:nvPr>
        </p:nvSpPr>
        <p:spPr>
          <a:xfrm>
            <a:off x="251520" y="260648"/>
            <a:ext cx="6120680" cy="504056"/>
          </a:xfrm>
        </p:spPr>
        <p:txBody>
          <a:bodyPr>
            <a:normAutofit/>
          </a:bodyPr>
          <a:lstStyle/>
          <a:p>
            <a:pPr algn="l"/>
            <a:r>
              <a:rPr lang="en-GB" sz="2400" b="1" dirty="0" smtClean="0">
                <a:solidFill>
                  <a:srgbClr val="002060"/>
                </a:solidFill>
              </a:rPr>
              <a:t>Partners Key Achievements In </a:t>
            </a:r>
            <a:r>
              <a:rPr lang="en-GB" sz="2400" b="1" dirty="0">
                <a:solidFill>
                  <a:srgbClr val="002060"/>
                </a:solidFill>
              </a:rPr>
              <a:t>2018-2019</a:t>
            </a:r>
          </a:p>
        </p:txBody>
      </p:sp>
      <p:sp>
        <p:nvSpPr>
          <p:cNvPr id="2" name="TextBox 1"/>
          <p:cNvSpPr txBox="1"/>
          <p:nvPr/>
        </p:nvSpPr>
        <p:spPr>
          <a:xfrm>
            <a:off x="251520" y="959237"/>
            <a:ext cx="8640960" cy="4909036"/>
          </a:xfrm>
          <a:prstGeom prst="rect">
            <a:avLst/>
          </a:prstGeom>
          <a:noFill/>
        </p:spPr>
        <p:txBody>
          <a:bodyPr wrap="square" rtlCol="0">
            <a:spAutoFit/>
          </a:bodyPr>
          <a:lstStyle/>
          <a:p>
            <a:r>
              <a:rPr lang="en-GB" sz="1400" b="1" i="1" dirty="0">
                <a:cs typeface="Arial" panose="020B0604020202020204" pitchFamily="34" charset="0"/>
              </a:rPr>
              <a:t>How does the Care Quality Commission (CQC) link with Bradford Safeguarding Adults Board and safeguarding partners? </a:t>
            </a:r>
            <a:endParaRPr lang="en-GB" sz="1400" dirty="0">
              <a:cs typeface="Arial" panose="020B0604020202020204" pitchFamily="34" charset="0"/>
            </a:endParaRPr>
          </a:p>
          <a:p>
            <a:r>
              <a:rPr lang="en-GB" sz="1400" dirty="0">
                <a:cs typeface="Arial" panose="020B0604020202020204" pitchFamily="34" charset="0"/>
              </a:rPr>
              <a:t>Safeguarding is a key priority for CQC and people who use services are at the heart of the Care Quality Commission. CQC  falls under the Health and Social Care Act 2008 to have regard to the need to protect and promote the rights of people who use health and social care services. </a:t>
            </a:r>
          </a:p>
          <a:p>
            <a:r>
              <a:rPr lang="en-GB" sz="1400" dirty="0">
                <a:cs typeface="Arial" panose="020B0604020202020204" pitchFamily="34" charset="0"/>
              </a:rPr>
              <a:t>CQC’s role in safeguarding is</a:t>
            </a:r>
            <a:r>
              <a:rPr lang="en-GB" sz="1400" dirty="0" smtClean="0">
                <a:cs typeface="Arial" panose="020B0604020202020204" pitchFamily="34" charset="0"/>
              </a:rPr>
              <a:t>:</a:t>
            </a:r>
          </a:p>
          <a:p>
            <a:endParaRPr lang="en-GB" sz="1300" dirty="0">
              <a:cs typeface="Arial" panose="020B0604020202020204" pitchFamily="34" charset="0"/>
            </a:endParaRPr>
          </a:p>
          <a:p>
            <a:r>
              <a:rPr lang="en-GB" sz="1200" dirty="0">
                <a:cs typeface="Arial" panose="020B0604020202020204" pitchFamily="34" charset="0"/>
              </a:rPr>
              <a:t>• Checking that care providers have effective systems and processes to help keep adults safe from abuse and neglect.</a:t>
            </a:r>
          </a:p>
          <a:p>
            <a:r>
              <a:rPr lang="en-GB" sz="1200" dirty="0">
                <a:cs typeface="Arial" panose="020B0604020202020204" pitchFamily="34" charset="0"/>
              </a:rPr>
              <a:t>• Receive information about safeguarding to assess risks to adults and children using services, to make sure the right people act at the right time to help keep them safe and to inform our inspections.</a:t>
            </a:r>
          </a:p>
          <a:p>
            <a:r>
              <a:rPr lang="en-GB" sz="1200" dirty="0">
                <a:cs typeface="Arial" panose="020B0604020202020204" pitchFamily="34" charset="0"/>
              </a:rPr>
              <a:t>• Acting promptly on safeguarding issues we discover during inspections, raising them with the provider and, if necessary, referring safeguarding issues to the local authority – who have the local legal responsibility for safeguarding – and the police, where appropriate, to make sure action is taken to keep children and adults safe.</a:t>
            </a:r>
          </a:p>
          <a:p>
            <a:r>
              <a:rPr lang="en-GB" sz="1200" dirty="0">
                <a:cs typeface="Arial" panose="020B0604020202020204" pitchFamily="34" charset="0"/>
              </a:rPr>
              <a:t>• Speaking with people using services, their carers and families as a key part of our inspections so we can understand what their experience of care is like and to identify any safeguarding issues. We also speak with staff and managers in care services to understand what they do to keep people safe.</a:t>
            </a:r>
          </a:p>
          <a:p>
            <a:r>
              <a:rPr lang="en-GB" sz="1200" dirty="0">
                <a:cs typeface="Arial" panose="020B0604020202020204" pitchFamily="34" charset="0"/>
              </a:rPr>
              <a:t>• Holding providers to account by taking regulatory action to ensure that they rectify any shortfalls in their arrangements to safeguard children and adults, and that that they maintain improvements. This includes requiring providers to produce action plans, taking enforcement action to remedy breaches of fundamental standards, and taking action against unregistered providers.</a:t>
            </a:r>
          </a:p>
          <a:p>
            <a:r>
              <a:rPr lang="en-GB" sz="1200" dirty="0">
                <a:cs typeface="Arial" panose="020B0604020202020204" pitchFamily="34" charset="0"/>
              </a:rPr>
              <a:t>• Publishing our findings about safeguarding in our inspection reports, and awarding services a rating within our key question ‘Is the service safe?’ which reflects our findings about safeguarding, safety and quality of the care provided.</a:t>
            </a:r>
          </a:p>
          <a:p>
            <a:r>
              <a:rPr lang="en-GB" sz="1200" dirty="0">
                <a:cs typeface="Arial" panose="020B0604020202020204" pitchFamily="34" charset="0"/>
              </a:rPr>
              <a:t>• Supporting the Police and local authority’s lead role in conducting enquiries or investigations regarding safeguarding children and adults. This includes sharing information where appropriate from our regulatory and monitoring activity. </a:t>
            </a:r>
          </a:p>
          <a:p>
            <a:r>
              <a:rPr lang="en-GB" sz="1200" dirty="0">
                <a:cs typeface="Arial" panose="020B0604020202020204" pitchFamily="34" charset="0"/>
              </a:rPr>
              <a:t>• Explaining our role in safeguarding to the public, providers and other partners so that there is clarity about what we are responsible for and how our role fits with those of partner organisations.</a:t>
            </a:r>
          </a:p>
        </p:txBody>
      </p:sp>
    </p:spTree>
    <p:extLst>
      <p:ext uri="{BB962C8B-B14F-4D97-AF65-F5344CB8AC3E}">
        <p14:creationId xmlns:p14="http://schemas.microsoft.com/office/powerpoint/2010/main" val="3153306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26</a:t>
            </a:fld>
            <a:endParaRPr lang="en-GB" dirty="0"/>
          </a:p>
        </p:txBody>
      </p:sp>
      <p:sp>
        <p:nvSpPr>
          <p:cNvPr id="6" name="Title 1"/>
          <p:cNvSpPr>
            <a:spLocks noGrp="1"/>
          </p:cNvSpPr>
          <p:nvPr>
            <p:ph type="title"/>
          </p:nvPr>
        </p:nvSpPr>
        <p:spPr>
          <a:xfrm>
            <a:off x="251520" y="260648"/>
            <a:ext cx="6120680" cy="504056"/>
          </a:xfrm>
        </p:spPr>
        <p:txBody>
          <a:bodyPr>
            <a:normAutofit/>
          </a:bodyPr>
          <a:lstStyle/>
          <a:p>
            <a:pPr algn="l"/>
            <a:r>
              <a:rPr lang="en-GB" sz="2400" b="1" dirty="0" smtClean="0">
                <a:solidFill>
                  <a:srgbClr val="002060"/>
                </a:solidFill>
              </a:rPr>
              <a:t>Partners Key Achievements In </a:t>
            </a:r>
            <a:r>
              <a:rPr lang="en-GB" sz="2400" b="1" dirty="0">
                <a:solidFill>
                  <a:srgbClr val="002060"/>
                </a:solidFill>
              </a:rPr>
              <a:t>2018-2019</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89" t="5639" r="4156" b="4260"/>
          <a:stretch/>
        </p:blipFill>
        <p:spPr bwMode="auto">
          <a:xfrm>
            <a:off x="747294" y="764704"/>
            <a:ext cx="3104626" cy="258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60032" y="1200234"/>
            <a:ext cx="3960440" cy="1384995"/>
          </a:xfrm>
          <a:prstGeom prst="rect">
            <a:avLst/>
          </a:prstGeom>
          <a:noFill/>
        </p:spPr>
        <p:txBody>
          <a:bodyPr wrap="square" rtlCol="0">
            <a:spAutoFit/>
          </a:bodyPr>
          <a:lstStyle/>
          <a:p>
            <a:r>
              <a:rPr lang="en-GB" sz="1300" dirty="0" smtClean="0"/>
              <a:t>Ratings map illustrates </a:t>
            </a:r>
            <a:r>
              <a:rPr lang="en-GB" sz="1300" dirty="0"/>
              <a:t>how Bradford has faired in comparison to other Local Authorities and against the national </a:t>
            </a:r>
            <a:r>
              <a:rPr lang="en-GB" sz="1300" dirty="0" smtClean="0"/>
              <a:t>picture .</a:t>
            </a:r>
          </a:p>
          <a:p>
            <a:endParaRPr lang="en-GB" sz="600" dirty="0"/>
          </a:p>
          <a:p>
            <a:r>
              <a:rPr lang="en-GB" sz="1300" dirty="0" smtClean="0"/>
              <a:t>This </a:t>
            </a:r>
            <a:r>
              <a:rPr lang="en-GB" sz="1300" dirty="0"/>
              <a:t>illustrates the context of where we have found concerns with providers – of those rated requires improvement and inadequate</a:t>
            </a:r>
            <a:endParaRPr lang="en-GB" sz="1300" b="1" dirty="0" smtClean="0"/>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9" t="4364" r="3897" b="4060"/>
          <a:stretch/>
        </p:blipFill>
        <p:spPr bwMode="auto">
          <a:xfrm>
            <a:off x="5089090" y="3573016"/>
            <a:ext cx="3515358" cy="260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23528" y="3573016"/>
            <a:ext cx="4032448" cy="2893100"/>
          </a:xfrm>
          <a:prstGeom prst="rect">
            <a:avLst/>
          </a:prstGeom>
          <a:noFill/>
        </p:spPr>
        <p:txBody>
          <a:bodyPr wrap="square" rtlCol="0">
            <a:spAutoFit/>
          </a:bodyPr>
          <a:lstStyle/>
          <a:p>
            <a:r>
              <a:rPr lang="en-GB" sz="1300" dirty="0"/>
              <a:t>in Bradford (correct as of April 2019) a great deal of work has been undertaken in partnership with colleagues to ensure that people are appropriately safeguarded from the risks of abuse. Significant improvements have been made even in the last year in the ratings of the services which CQC have inspected. This is indicative of an improvement both in standards of care to protect people from harm but also of the knowledge of providers and staff about their safeguarding responsibilities. </a:t>
            </a:r>
            <a:endParaRPr lang="en-GB" sz="1300" dirty="0" smtClean="0"/>
          </a:p>
          <a:p>
            <a:endParaRPr lang="en-GB" sz="600" b="1" dirty="0"/>
          </a:p>
          <a:p>
            <a:r>
              <a:rPr lang="en-GB" sz="1300" b="1" dirty="0" smtClean="0"/>
              <a:t>It </a:t>
            </a:r>
            <a:r>
              <a:rPr lang="en-GB" sz="1300" b="1" dirty="0"/>
              <a:t>is extremely significant that inadequate services have fallen from 10.64% in 2018 to 1.1% in 2019</a:t>
            </a:r>
            <a:r>
              <a:rPr lang="en-GB" sz="1300" dirty="0"/>
              <a:t>. </a:t>
            </a:r>
            <a:r>
              <a:rPr lang="en-GB" sz="1300" b="1" dirty="0"/>
              <a:t>Services rated good have also increased significantly by 23% over the reporting period</a:t>
            </a:r>
            <a:endParaRPr lang="en-GB" sz="1300" dirty="0"/>
          </a:p>
        </p:txBody>
      </p:sp>
    </p:spTree>
    <p:extLst>
      <p:ext uri="{BB962C8B-B14F-4D97-AF65-F5344CB8AC3E}">
        <p14:creationId xmlns:p14="http://schemas.microsoft.com/office/powerpoint/2010/main" val="4221862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27</a:t>
            </a:fld>
            <a:endParaRPr lang="en-GB" dirty="0"/>
          </a:p>
        </p:txBody>
      </p:sp>
      <p:sp>
        <p:nvSpPr>
          <p:cNvPr id="6" name="Title 1"/>
          <p:cNvSpPr>
            <a:spLocks noGrp="1"/>
          </p:cNvSpPr>
          <p:nvPr>
            <p:ph type="title"/>
          </p:nvPr>
        </p:nvSpPr>
        <p:spPr>
          <a:xfrm>
            <a:off x="251520" y="260648"/>
            <a:ext cx="6120680" cy="504056"/>
          </a:xfrm>
        </p:spPr>
        <p:txBody>
          <a:bodyPr>
            <a:normAutofit/>
          </a:bodyPr>
          <a:lstStyle/>
          <a:p>
            <a:pPr algn="l"/>
            <a:r>
              <a:rPr lang="en-GB" sz="2400" b="1" dirty="0" smtClean="0">
                <a:solidFill>
                  <a:srgbClr val="002060"/>
                </a:solidFill>
              </a:rPr>
              <a:t>Partners Key Achievements In </a:t>
            </a:r>
            <a:r>
              <a:rPr lang="en-GB" sz="2400" b="1" dirty="0">
                <a:solidFill>
                  <a:srgbClr val="002060"/>
                </a:solidFill>
              </a:rPr>
              <a:t>2018-2019</a:t>
            </a:r>
          </a:p>
        </p:txBody>
      </p:sp>
      <p:sp>
        <p:nvSpPr>
          <p:cNvPr id="2" name="Content Placeholder 1"/>
          <p:cNvSpPr>
            <a:spLocks noGrp="1"/>
          </p:cNvSpPr>
          <p:nvPr>
            <p:ph idx="1"/>
          </p:nvPr>
        </p:nvSpPr>
        <p:spPr>
          <a:xfrm>
            <a:off x="251520" y="692696"/>
            <a:ext cx="4176464" cy="2808312"/>
          </a:xfrm>
          <a:ln>
            <a:noFill/>
          </a:ln>
        </p:spPr>
        <p:txBody>
          <a:bodyPr>
            <a:normAutofit/>
          </a:bodyPr>
          <a:lstStyle/>
          <a:p>
            <a:pPr marL="0" indent="0">
              <a:buNone/>
            </a:pPr>
            <a:r>
              <a:rPr lang="en-GB" sz="1200" b="1" dirty="0" smtClean="0">
                <a:solidFill>
                  <a:srgbClr val="002060"/>
                </a:solidFill>
              </a:rPr>
              <a:t>Bradford Adult Social Care</a:t>
            </a:r>
          </a:p>
          <a:p>
            <a:pPr marL="0" lvl="0" indent="0">
              <a:buNone/>
            </a:pPr>
            <a:r>
              <a:rPr lang="en-GB" sz="1000" dirty="0"/>
              <a:t>The local authority has made a significant investment in the safeguarding service in Bradford.  There are dedicated social workers that work with </a:t>
            </a:r>
            <a:r>
              <a:rPr lang="en-GB" sz="1000" dirty="0" smtClean="0"/>
              <a:t>the </a:t>
            </a:r>
            <a:r>
              <a:rPr lang="en-GB" sz="1000" dirty="0"/>
              <a:t>Multi agency Safeguarding Hub (MaSH) so that </a:t>
            </a:r>
            <a:r>
              <a:rPr lang="en-GB" sz="1000" dirty="0" smtClean="0"/>
              <a:t>an </a:t>
            </a:r>
            <a:r>
              <a:rPr lang="en-GB" sz="1000" dirty="0"/>
              <a:t>immediate multi-agency response can be initiated </a:t>
            </a:r>
            <a:r>
              <a:rPr lang="en-GB" sz="1000" dirty="0" smtClean="0"/>
              <a:t>where required.</a:t>
            </a:r>
            <a:endParaRPr lang="en-GB" sz="1000" dirty="0"/>
          </a:p>
          <a:p>
            <a:pPr marL="0" lvl="0" indent="0">
              <a:buNone/>
            </a:pPr>
            <a:r>
              <a:rPr lang="en-GB" sz="1000" dirty="0" smtClean="0"/>
              <a:t>Other key achievements include: Documented outcome satisfaction from service users, system development, internal audit tool created and there has been significant </a:t>
            </a:r>
            <a:r>
              <a:rPr lang="en-GB" sz="1000" dirty="0"/>
              <a:t>recruitment to the safeguarding </a:t>
            </a:r>
            <a:r>
              <a:rPr lang="en-GB" sz="1000" dirty="0" smtClean="0"/>
              <a:t>service.</a:t>
            </a:r>
            <a:endParaRPr lang="en-GB" sz="1000" dirty="0"/>
          </a:p>
          <a:p>
            <a:pPr marL="0" lvl="0" indent="0">
              <a:buNone/>
            </a:pPr>
            <a:r>
              <a:rPr lang="en-GB" sz="1000" dirty="0" smtClean="0"/>
              <a:t>There is also a new </a:t>
            </a:r>
            <a:r>
              <a:rPr lang="en-GB" sz="1000" dirty="0"/>
              <a:t>suite of documentation with data collection fields to inform business intelligence dashboards and monitor KPI’s providing assurance to the </a:t>
            </a:r>
            <a:r>
              <a:rPr lang="en-GB" sz="1000" dirty="0" smtClean="0"/>
              <a:t>BSAB.</a:t>
            </a:r>
          </a:p>
          <a:p>
            <a:pPr marL="0" lvl="0" indent="0">
              <a:buNone/>
            </a:pPr>
            <a:r>
              <a:rPr lang="en-GB" sz="1000" b="1" dirty="0" smtClean="0"/>
              <a:t>Next Steps</a:t>
            </a:r>
            <a:r>
              <a:rPr lang="en-GB" sz="1000" dirty="0" smtClean="0"/>
              <a:t>: Launch </a:t>
            </a:r>
            <a:r>
              <a:rPr lang="en-GB" sz="1000" dirty="0"/>
              <a:t>of the new policy and procedures </a:t>
            </a:r>
            <a:r>
              <a:rPr lang="en-GB" sz="1000" dirty="0" smtClean="0"/>
              <a:t> in Jan 2020, launch </a:t>
            </a:r>
            <a:r>
              <a:rPr lang="en-GB" sz="1000" dirty="0"/>
              <a:t>of new recording systems and </a:t>
            </a:r>
            <a:r>
              <a:rPr lang="en-GB" sz="1000" dirty="0" smtClean="0"/>
              <a:t>process, launch </a:t>
            </a:r>
            <a:r>
              <a:rPr lang="en-GB" sz="1000" dirty="0"/>
              <a:t>of a new suite of documentation across </a:t>
            </a:r>
            <a:r>
              <a:rPr lang="en-GB" sz="1000" dirty="0" smtClean="0"/>
              <a:t>ASC, launch </a:t>
            </a:r>
            <a:r>
              <a:rPr lang="en-GB" sz="1000" dirty="0"/>
              <a:t>of new personalised safeguarding plan and MSP </a:t>
            </a:r>
            <a:r>
              <a:rPr lang="en-GB" sz="1000" dirty="0" smtClean="0"/>
              <a:t>evaluations, launch </a:t>
            </a:r>
            <a:r>
              <a:rPr lang="en-GB" sz="1000" dirty="0"/>
              <a:t>of new whole service protocol </a:t>
            </a:r>
            <a:r>
              <a:rPr lang="en-GB" sz="1000" dirty="0" smtClean="0"/>
              <a:t>and continue </a:t>
            </a:r>
            <a:r>
              <a:rPr lang="en-GB" sz="1000" dirty="0"/>
              <a:t>performance monitoring and </a:t>
            </a:r>
            <a:r>
              <a:rPr lang="en-GB" sz="1000" dirty="0" smtClean="0"/>
              <a:t>audits.</a:t>
            </a:r>
            <a:endParaRPr lang="en-GB" sz="1000" dirty="0"/>
          </a:p>
        </p:txBody>
      </p:sp>
      <p:sp>
        <p:nvSpPr>
          <p:cNvPr id="3" name="TextBox 2"/>
          <p:cNvSpPr txBox="1"/>
          <p:nvPr/>
        </p:nvSpPr>
        <p:spPr>
          <a:xfrm>
            <a:off x="251520" y="3573016"/>
            <a:ext cx="4248472" cy="3108543"/>
          </a:xfrm>
          <a:prstGeom prst="rect">
            <a:avLst/>
          </a:prstGeom>
          <a:noFill/>
        </p:spPr>
        <p:txBody>
          <a:bodyPr wrap="square" rtlCol="0">
            <a:spAutoFit/>
          </a:bodyPr>
          <a:lstStyle/>
          <a:p>
            <a:r>
              <a:rPr lang="en-GB" sz="1200" b="1" dirty="0">
                <a:solidFill>
                  <a:srgbClr val="013D85"/>
                </a:solidFill>
              </a:rPr>
              <a:t>Bradford District and Craven </a:t>
            </a:r>
            <a:r>
              <a:rPr lang="en-GB" sz="1200" b="1" dirty="0" smtClean="0">
                <a:solidFill>
                  <a:srgbClr val="013D85"/>
                </a:solidFill>
              </a:rPr>
              <a:t>Clinical Commissioning Groups (CCGs)</a:t>
            </a:r>
          </a:p>
          <a:p>
            <a:endParaRPr lang="en-GB" sz="1200" b="1" dirty="0">
              <a:solidFill>
                <a:srgbClr val="00B050"/>
              </a:solidFill>
            </a:endParaRPr>
          </a:p>
          <a:p>
            <a:r>
              <a:rPr lang="en-GB" sz="1000" dirty="0" smtClean="0"/>
              <a:t>CCGs have </a:t>
            </a:r>
            <a:r>
              <a:rPr lang="en-GB" sz="1000" dirty="0"/>
              <a:t>worked closely with partners to develop health and care partnership </a:t>
            </a:r>
            <a:r>
              <a:rPr lang="en-GB" sz="1000" dirty="0" smtClean="0"/>
              <a:t>, as </a:t>
            </a:r>
            <a:r>
              <a:rPr lang="en-GB" sz="1000" dirty="0"/>
              <a:t>part of  the ‘Happy, Healthy at Home’ plan for the future of health and care </a:t>
            </a:r>
            <a:r>
              <a:rPr lang="en-GB" sz="1000" dirty="0" smtClean="0"/>
              <a:t>services in Bradford. </a:t>
            </a:r>
          </a:p>
          <a:p>
            <a:endParaRPr lang="en-GB" sz="1000" dirty="0"/>
          </a:p>
          <a:p>
            <a:r>
              <a:rPr lang="en-GB" sz="1000" dirty="0" smtClean="0"/>
              <a:t>Named Doctors </a:t>
            </a:r>
            <a:r>
              <a:rPr lang="en-GB" sz="1000" dirty="0"/>
              <a:t>delivered face to face training to GPs and Practice </a:t>
            </a:r>
            <a:r>
              <a:rPr lang="en-GB" sz="1000" dirty="0" smtClean="0"/>
              <a:t>Leads and the </a:t>
            </a:r>
            <a:r>
              <a:rPr lang="en-GB" sz="1000" dirty="0"/>
              <a:t>CCG has </a:t>
            </a:r>
            <a:r>
              <a:rPr lang="en-GB" sz="1000" dirty="0" smtClean="0"/>
              <a:t>revised the  training it provides </a:t>
            </a:r>
            <a:r>
              <a:rPr lang="en-GB" sz="1000" dirty="0"/>
              <a:t>for all </a:t>
            </a:r>
            <a:r>
              <a:rPr lang="en-GB" sz="1000" dirty="0" smtClean="0"/>
              <a:t> its  staff</a:t>
            </a:r>
            <a:r>
              <a:rPr lang="en-GB" sz="1000" dirty="0"/>
              <a:t>, making it more interactive and </a:t>
            </a:r>
            <a:r>
              <a:rPr lang="en-GB" sz="1000" dirty="0" smtClean="0"/>
              <a:t>relevant. This includes  PREVENT </a:t>
            </a:r>
            <a:r>
              <a:rPr lang="en-GB" sz="1000" dirty="0"/>
              <a:t>training about exploitation and violent </a:t>
            </a:r>
            <a:r>
              <a:rPr lang="en-GB" sz="1000" dirty="0" smtClean="0"/>
              <a:t>extremism.</a:t>
            </a:r>
          </a:p>
          <a:p>
            <a:endParaRPr lang="en-GB" sz="1000" dirty="0"/>
          </a:p>
          <a:p>
            <a:r>
              <a:rPr lang="en-GB" sz="1000" dirty="0" smtClean="0"/>
              <a:t>The CCGs use safeguarding </a:t>
            </a:r>
            <a:r>
              <a:rPr lang="en-GB" sz="1000" dirty="0"/>
              <a:t>and quality systems to monitor how well </a:t>
            </a:r>
            <a:r>
              <a:rPr lang="en-GB" sz="1000" dirty="0" smtClean="0"/>
              <a:t> their </a:t>
            </a:r>
            <a:r>
              <a:rPr lang="en-GB" sz="1000" dirty="0"/>
              <a:t>providers are doing in protecting people from </a:t>
            </a:r>
            <a:r>
              <a:rPr lang="en-GB" sz="1000" dirty="0" smtClean="0"/>
              <a:t>abuse,  with regular </a:t>
            </a:r>
            <a:r>
              <a:rPr lang="en-GB" sz="1000" dirty="0"/>
              <a:t>assurance reports to </a:t>
            </a:r>
            <a:r>
              <a:rPr lang="en-GB" sz="1000" dirty="0" smtClean="0"/>
              <a:t>CCG </a:t>
            </a:r>
            <a:r>
              <a:rPr lang="en-GB" sz="1000" dirty="0"/>
              <a:t>Quality Committee and Governing </a:t>
            </a:r>
            <a:r>
              <a:rPr lang="en-GB" sz="1000" dirty="0" smtClean="0"/>
              <a:t>Bodies. </a:t>
            </a:r>
            <a:r>
              <a:rPr lang="en-GB" sz="1000" dirty="0"/>
              <a:t>The CCGs have </a:t>
            </a:r>
            <a:r>
              <a:rPr lang="en-GB" sz="1000" dirty="0" smtClean="0"/>
              <a:t> also supported </a:t>
            </a:r>
            <a:r>
              <a:rPr lang="en-GB" sz="1000" dirty="0"/>
              <a:t>people with complex health needs to use Personal Health Budgets (PHBs) and take charge of arranging their own healthcare, around their individual circumstances. </a:t>
            </a:r>
          </a:p>
          <a:p>
            <a:pPr lvl="0"/>
            <a:endParaRPr lang="en-GB" sz="1000" dirty="0">
              <a:solidFill>
                <a:srgbClr val="00B050"/>
              </a:solidFill>
            </a:endParaRPr>
          </a:p>
        </p:txBody>
      </p:sp>
      <p:sp>
        <p:nvSpPr>
          <p:cNvPr id="7" name="TextBox 6"/>
          <p:cNvSpPr txBox="1"/>
          <p:nvPr/>
        </p:nvSpPr>
        <p:spPr>
          <a:xfrm>
            <a:off x="4788024" y="1484784"/>
            <a:ext cx="4104456" cy="2585323"/>
          </a:xfrm>
          <a:prstGeom prst="rect">
            <a:avLst/>
          </a:prstGeom>
          <a:noFill/>
        </p:spPr>
        <p:txBody>
          <a:bodyPr wrap="square" rtlCol="0">
            <a:spAutoFit/>
          </a:bodyPr>
          <a:lstStyle/>
          <a:p>
            <a:r>
              <a:rPr lang="en-GB" sz="1200" b="1" dirty="0">
                <a:solidFill>
                  <a:srgbClr val="013D85"/>
                </a:solidFill>
              </a:rPr>
              <a:t>West Yorkshire </a:t>
            </a:r>
            <a:r>
              <a:rPr lang="en-GB" sz="1200" b="1" dirty="0" smtClean="0">
                <a:solidFill>
                  <a:srgbClr val="013D85"/>
                </a:solidFill>
              </a:rPr>
              <a:t>Police</a:t>
            </a:r>
            <a:endParaRPr lang="en-GB" sz="1200" b="1" dirty="0">
              <a:solidFill>
                <a:srgbClr val="013D85"/>
              </a:solidFill>
            </a:endParaRPr>
          </a:p>
          <a:p>
            <a:pPr lvl="0"/>
            <a:r>
              <a:rPr lang="en-GB" sz="1000" dirty="0" smtClean="0"/>
              <a:t>Bradford Police </a:t>
            </a:r>
            <a:r>
              <a:rPr lang="en-GB" sz="1000" dirty="0"/>
              <a:t>continue to work alongside colleagues from the Local Authority and with other partners to ensure that relevant information about adults who may be at risk is shared </a:t>
            </a:r>
            <a:r>
              <a:rPr lang="en-GB" sz="1000" dirty="0" smtClean="0"/>
              <a:t>effectively.</a:t>
            </a:r>
          </a:p>
          <a:p>
            <a:pPr lvl="0"/>
            <a:r>
              <a:rPr lang="en-GB" sz="1000" dirty="0" smtClean="0"/>
              <a:t>This </a:t>
            </a:r>
            <a:r>
              <a:rPr lang="en-GB" sz="1000" dirty="0"/>
              <a:t>year has seen </a:t>
            </a:r>
            <a:r>
              <a:rPr lang="en-GB" sz="1000" dirty="0" smtClean="0"/>
              <a:t>them </a:t>
            </a:r>
            <a:r>
              <a:rPr lang="en-GB" sz="1000" dirty="0"/>
              <a:t>conduct more joint visits with other professionals to improve </a:t>
            </a:r>
            <a:r>
              <a:rPr lang="en-GB" sz="1000" dirty="0" smtClean="0"/>
              <a:t> their </a:t>
            </a:r>
            <a:r>
              <a:rPr lang="en-GB" sz="1000" dirty="0"/>
              <a:t>support to vulnerable adults and </a:t>
            </a:r>
            <a:r>
              <a:rPr lang="en-GB" sz="1000" dirty="0" smtClean="0"/>
              <a:t>they </a:t>
            </a:r>
            <a:r>
              <a:rPr lang="en-GB" sz="1000" dirty="0"/>
              <a:t>have been undertaking more work in care settings.</a:t>
            </a:r>
          </a:p>
          <a:p>
            <a:pPr lvl="0"/>
            <a:r>
              <a:rPr lang="en-GB" sz="1000" dirty="0"/>
              <a:t>West Yorkshire Police received a rating of ‘Outstanding’ for its compliance with National Crime Recording Standards; what this means is that as a Force </a:t>
            </a:r>
            <a:r>
              <a:rPr lang="en-GB" sz="1000" dirty="0" smtClean="0"/>
              <a:t>they </a:t>
            </a:r>
            <a:r>
              <a:rPr lang="en-GB" sz="1000" dirty="0"/>
              <a:t>are correctly identifying when a crime has been committed and recording it properly. </a:t>
            </a:r>
            <a:endParaRPr lang="en-GB" sz="1000" dirty="0" smtClean="0"/>
          </a:p>
          <a:p>
            <a:pPr lvl="0"/>
            <a:r>
              <a:rPr lang="en-GB" sz="1000" dirty="0" smtClean="0"/>
              <a:t>The </a:t>
            </a:r>
            <a:r>
              <a:rPr lang="en-GB" sz="1000" dirty="0"/>
              <a:t>Communications and Engagement sub-group is chaired a Bradford Police Superintendent and brings together work relevant to both the Safeguarding Adult’s and Children’s Boards as well as the Community Safety Partnership. </a:t>
            </a:r>
            <a:r>
              <a:rPr lang="en-GB" sz="1000" dirty="0" smtClean="0"/>
              <a:t>The group will </a:t>
            </a:r>
            <a:r>
              <a:rPr lang="en-GB" sz="1000" dirty="0"/>
              <a:t>also be replicating the highly successful Safeguarding Champions Awards event held on June 2019</a:t>
            </a:r>
            <a:r>
              <a:rPr lang="en-GB" sz="1000" dirty="0" smtClean="0"/>
              <a:t>.</a:t>
            </a:r>
            <a:endParaRPr lang="en-GB" sz="1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301208"/>
            <a:ext cx="10604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502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28</a:t>
            </a:fld>
            <a:endParaRPr lang="en-GB" dirty="0"/>
          </a:p>
        </p:txBody>
      </p:sp>
      <p:sp>
        <p:nvSpPr>
          <p:cNvPr id="6" name="Title 1"/>
          <p:cNvSpPr>
            <a:spLocks noGrp="1"/>
          </p:cNvSpPr>
          <p:nvPr>
            <p:ph type="title"/>
          </p:nvPr>
        </p:nvSpPr>
        <p:spPr>
          <a:xfrm>
            <a:off x="251520" y="260648"/>
            <a:ext cx="6120680" cy="504056"/>
          </a:xfrm>
        </p:spPr>
        <p:txBody>
          <a:bodyPr>
            <a:normAutofit/>
          </a:bodyPr>
          <a:lstStyle/>
          <a:p>
            <a:pPr algn="l"/>
            <a:r>
              <a:rPr lang="en-GB" sz="2400" b="1" dirty="0" smtClean="0">
                <a:solidFill>
                  <a:srgbClr val="002060"/>
                </a:solidFill>
              </a:rPr>
              <a:t>Partners Key Achievements In </a:t>
            </a:r>
            <a:r>
              <a:rPr lang="en-GB" sz="2400" b="1" dirty="0">
                <a:solidFill>
                  <a:srgbClr val="002060"/>
                </a:solidFill>
              </a:rPr>
              <a:t>2018-2019</a:t>
            </a:r>
          </a:p>
        </p:txBody>
      </p:sp>
      <p:sp>
        <p:nvSpPr>
          <p:cNvPr id="2" name="Content Placeholder 1"/>
          <p:cNvSpPr>
            <a:spLocks noGrp="1"/>
          </p:cNvSpPr>
          <p:nvPr>
            <p:ph idx="1"/>
          </p:nvPr>
        </p:nvSpPr>
        <p:spPr>
          <a:xfrm>
            <a:off x="161207" y="3861048"/>
            <a:ext cx="4464496" cy="2808312"/>
          </a:xfrm>
          <a:ln>
            <a:noFill/>
          </a:ln>
        </p:spPr>
        <p:txBody>
          <a:bodyPr>
            <a:normAutofit lnSpcReduction="10000"/>
          </a:bodyPr>
          <a:lstStyle/>
          <a:p>
            <a:pPr marL="0" indent="0">
              <a:buNone/>
            </a:pPr>
            <a:r>
              <a:rPr lang="en-GB" sz="1300" b="1" dirty="0">
                <a:solidFill>
                  <a:srgbClr val="013D85"/>
                </a:solidFill>
              </a:rPr>
              <a:t>Bradford Council Housing Services</a:t>
            </a:r>
            <a:endParaRPr lang="en-GB" sz="1300" dirty="0">
              <a:solidFill>
                <a:srgbClr val="013D85"/>
              </a:solidFill>
            </a:endParaRPr>
          </a:p>
          <a:p>
            <a:pPr marL="0" indent="0">
              <a:buNone/>
            </a:pPr>
            <a:r>
              <a:rPr lang="en-GB" sz="1000" dirty="0" smtClean="0"/>
              <a:t>Frontline </a:t>
            </a:r>
            <a:r>
              <a:rPr lang="en-GB" sz="1000" dirty="0"/>
              <a:t>staff in the Outreach Team </a:t>
            </a:r>
            <a:r>
              <a:rPr lang="en-GB" sz="1000" dirty="0" smtClean="0"/>
              <a:t>provide </a:t>
            </a:r>
            <a:r>
              <a:rPr lang="en-GB" sz="1000" dirty="0"/>
              <a:t>support to vulnerable homeless </a:t>
            </a:r>
            <a:r>
              <a:rPr lang="en-GB" sz="1000" dirty="0" smtClean="0"/>
              <a:t>households) and the </a:t>
            </a:r>
            <a:r>
              <a:rPr lang="en-GB" sz="1000" dirty="0"/>
              <a:t>Housing Standards team </a:t>
            </a:r>
            <a:r>
              <a:rPr lang="en-GB" sz="1000" dirty="0" smtClean="0"/>
              <a:t> respond </a:t>
            </a:r>
            <a:r>
              <a:rPr lang="en-GB" sz="1000" dirty="0"/>
              <a:t>to issues of disrepair and health and safety in people’s homes</a:t>
            </a:r>
            <a:r>
              <a:rPr lang="en-GB" sz="1000" dirty="0" smtClean="0"/>
              <a:t>). Housing </a:t>
            </a:r>
            <a:r>
              <a:rPr lang="en-GB" sz="1000" dirty="0"/>
              <a:t>Standards team have helped develop and launch the new multi-agency Hoarding Framework, and coordinate the Hoarding Panel</a:t>
            </a:r>
            <a:r>
              <a:rPr lang="en-GB" sz="1000" dirty="0" smtClean="0"/>
              <a:t>. The </a:t>
            </a:r>
            <a:r>
              <a:rPr lang="en-GB" sz="1000" dirty="0"/>
              <a:t>Housing Options team see around 700 people each year who are suffering domestic abuse, and offer them housing advice, assistance or homelessness support.</a:t>
            </a:r>
          </a:p>
          <a:p>
            <a:pPr marL="0" indent="0">
              <a:buNone/>
            </a:pPr>
            <a:r>
              <a:rPr lang="en-GB" sz="1000" b="1" dirty="0" smtClean="0"/>
              <a:t>Next Steps: </a:t>
            </a:r>
            <a:r>
              <a:rPr lang="en-GB" sz="1000" dirty="0" smtClean="0"/>
              <a:t>Finalise </a:t>
            </a:r>
            <a:r>
              <a:rPr lang="en-GB" sz="1000" dirty="0"/>
              <a:t>and launch a new Homelessness and Rough Sleeping Strategy for the district, incorporating commitments to provide support for vulnerable people at risk of homelessness or rough sleeping.</a:t>
            </a:r>
          </a:p>
          <a:p>
            <a:pPr marL="0" indent="0">
              <a:buNone/>
            </a:pPr>
            <a:r>
              <a:rPr lang="en-GB" sz="1000" dirty="0" smtClean="0"/>
              <a:t>Roll </a:t>
            </a:r>
            <a:r>
              <a:rPr lang="en-GB" sz="1000" dirty="0"/>
              <a:t>out further safeguarding training, including refreshers, across all frontline teams within Housing</a:t>
            </a:r>
          </a:p>
          <a:p>
            <a:pPr marL="0" indent="0">
              <a:buNone/>
            </a:pPr>
            <a:r>
              <a:rPr lang="en-GB" sz="1000" dirty="0" smtClean="0"/>
              <a:t>Review </a:t>
            </a:r>
            <a:r>
              <a:rPr lang="en-GB" sz="1000" dirty="0"/>
              <a:t>and update the Housing Options Domestic Abuse rehousing protocol, ensuring safeguarding issues are at the forefront of this</a:t>
            </a:r>
          </a:p>
          <a:p>
            <a:pPr marL="0" indent="0">
              <a:buNone/>
            </a:pPr>
            <a:r>
              <a:rPr lang="en-GB" sz="1000" dirty="0" smtClean="0"/>
              <a:t>Assist </a:t>
            </a:r>
            <a:r>
              <a:rPr lang="en-GB" sz="1000" dirty="0"/>
              <a:t>the SAB in developing a procedure for undertaking SARs for any rough sleeper deaths</a:t>
            </a:r>
          </a:p>
          <a:p>
            <a:pPr marL="0" indent="0">
              <a:buNone/>
            </a:pPr>
            <a:endParaRPr lang="en-GB" sz="1000" dirty="0"/>
          </a:p>
        </p:txBody>
      </p:sp>
      <p:sp>
        <p:nvSpPr>
          <p:cNvPr id="3" name="TextBox 2"/>
          <p:cNvSpPr txBox="1"/>
          <p:nvPr/>
        </p:nvSpPr>
        <p:spPr>
          <a:xfrm>
            <a:off x="130626" y="692696"/>
            <a:ext cx="4248472" cy="3354765"/>
          </a:xfrm>
          <a:prstGeom prst="rect">
            <a:avLst/>
          </a:prstGeom>
          <a:noFill/>
        </p:spPr>
        <p:txBody>
          <a:bodyPr wrap="square" rtlCol="0">
            <a:spAutoFit/>
          </a:bodyPr>
          <a:lstStyle/>
          <a:p>
            <a:r>
              <a:rPr lang="en-GB" sz="1200" b="1" dirty="0">
                <a:solidFill>
                  <a:srgbClr val="013D85"/>
                </a:solidFill>
              </a:rPr>
              <a:t>West Yorkshire Fire Service </a:t>
            </a:r>
          </a:p>
          <a:p>
            <a:r>
              <a:rPr lang="en-GB" sz="1000" dirty="0"/>
              <a:t>Bradford District prevention manager led on the  partnership approach to support people with care and support needs who hoard in Bradford. A time limited  group  reviewed regional policies and signed off an agreed policy for implementation in Bradford. This policy provides guidance to professionals within a multi-agency response framework.</a:t>
            </a:r>
          </a:p>
          <a:p>
            <a:r>
              <a:rPr lang="en-GB" sz="1000" dirty="0"/>
              <a:t>The prevention manager acts a key link between the Board and the fire service, providing expert advice to matters of fire safety and risk to both the Board and  the sub-groups. </a:t>
            </a:r>
          </a:p>
          <a:p>
            <a:r>
              <a:rPr lang="en-GB" sz="1000" dirty="0"/>
              <a:t>The service has developed good working relationships with key partners and   provides advice  and  leads  on the multi-agency response to cases that involve high risk. </a:t>
            </a:r>
          </a:p>
          <a:p>
            <a:r>
              <a:rPr lang="en-GB" sz="1000" b="1" dirty="0"/>
              <a:t>Next steps</a:t>
            </a:r>
          </a:p>
          <a:p>
            <a:r>
              <a:rPr lang="en-GB" sz="1000" dirty="0"/>
              <a:t>The hoarding policy will be  launched in July 2019 and included hoarding specialist advisors as key speakers to the workforce.</a:t>
            </a:r>
          </a:p>
          <a:p>
            <a:r>
              <a:rPr lang="en-GB" sz="1000" dirty="0"/>
              <a:t>The panel of key representatives will meet on a six weekly basis to discuss referrals and provide updates to the SAB.</a:t>
            </a:r>
          </a:p>
          <a:p>
            <a:r>
              <a:rPr lang="en-GB" sz="1000" dirty="0"/>
              <a:t>The panel will be evaluated on a regular basis to consider its effectiveness in reducing the associated risk of harm for adults with care and support needs who hoard</a:t>
            </a:r>
          </a:p>
          <a:p>
            <a:endParaRPr lang="en-GB" sz="1000" dirty="0"/>
          </a:p>
        </p:txBody>
      </p:sp>
      <p:sp>
        <p:nvSpPr>
          <p:cNvPr id="7" name="TextBox 6"/>
          <p:cNvSpPr txBox="1"/>
          <p:nvPr/>
        </p:nvSpPr>
        <p:spPr>
          <a:xfrm>
            <a:off x="4499991" y="980728"/>
            <a:ext cx="4675981" cy="5355312"/>
          </a:xfrm>
          <a:prstGeom prst="rect">
            <a:avLst/>
          </a:prstGeom>
          <a:noFill/>
        </p:spPr>
        <p:txBody>
          <a:bodyPr wrap="square" rtlCol="0">
            <a:spAutoFit/>
          </a:bodyPr>
          <a:lstStyle/>
          <a:p>
            <a:r>
              <a:rPr lang="en-GB" sz="1200" b="1" dirty="0">
                <a:solidFill>
                  <a:srgbClr val="013D85"/>
                </a:solidFill>
              </a:rPr>
              <a:t>Airedale NHS Foundation Trust </a:t>
            </a:r>
            <a:endParaRPr lang="en-GB" sz="1200" dirty="0">
              <a:solidFill>
                <a:srgbClr val="013D85"/>
              </a:solidFill>
            </a:endParaRPr>
          </a:p>
          <a:p>
            <a:r>
              <a:rPr lang="en-GB" sz="1000" dirty="0" smtClean="0"/>
              <a:t>Following </a:t>
            </a:r>
            <a:r>
              <a:rPr lang="en-GB" sz="1000" dirty="0"/>
              <a:t>the publication of the Intercollegiate document for Safeguarding Adults (August 2018) </a:t>
            </a:r>
            <a:r>
              <a:rPr lang="en-GB" sz="1000" dirty="0" smtClean="0"/>
              <a:t>a </a:t>
            </a:r>
            <a:r>
              <a:rPr lang="en-GB" sz="1000" dirty="0"/>
              <a:t>training needs analysis </a:t>
            </a:r>
            <a:r>
              <a:rPr lang="en-GB" sz="1000" dirty="0" smtClean="0"/>
              <a:t> was undertaken  to </a:t>
            </a:r>
            <a:r>
              <a:rPr lang="en-GB" sz="1000" dirty="0"/>
              <a:t>identify what changes need to be implemented to ensure compliance with the new competency based training and requirements for minimum hours. </a:t>
            </a:r>
          </a:p>
          <a:p>
            <a:r>
              <a:rPr lang="en-GB" sz="1000" dirty="0" smtClean="0"/>
              <a:t>Safeguarding </a:t>
            </a:r>
            <a:r>
              <a:rPr lang="en-GB" sz="1000" dirty="0"/>
              <a:t>adults training forms part of mandatory training for all staff, clinical and non-clinical, including volunteers and non-executives.</a:t>
            </a:r>
          </a:p>
          <a:p>
            <a:r>
              <a:rPr lang="en-GB" sz="1000" dirty="0" smtClean="0"/>
              <a:t>Safeguarding </a:t>
            </a:r>
            <a:r>
              <a:rPr lang="en-GB" sz="1000" dirty="0"/>
              <a:t>training compliance for this review period is at 95% and this is under continuous review. </a:t>
            </a:r>
          </a:p>
          <a:p>
            <a:r>
              <a:rPr lang="en-GB" sz="1000" dirty="0" smtClean="0"/>
              <a:t>Following </a:t>
            </a:r>
            <a:r>
              <a:rPr lang="en-GB" sz="1000" dirty="0"/>
              <a:t>the training needs analysis, work </a:t>
            </a:r>
            <a:r>
              <a:rPr lang="en-GB" sz="1000" dirty="0" smtClean="0"/>
              <a:t>commenced </a:t>
            </a:r>
            <a:r>
              <a:rPr lang="en-GB" sz="1000" dirty="0"/>
              <a:t>on how to implement the 4 levels of training to ensure the staff receive the most appropriate training commensurate with their role and to ensure compliance with competency requirements. This work is on-going in this current period</a:t>
            </a:r>
          </a:p>
          <a:p>
            <a:r>
              <a:rPr lang="en-GB" sz="1000" dirty="0" smtClean="0"/>
              <a:t>Mandatory </a:t>
            </a:r>
            <a:r>
              <a:rPr lang="en-GB" sz="1000" dirty="0"/>
              <a:t>training on the Mental Capacity Act is 92.2% compliant.  </a:t>
            </a:r>
          </a:p>
          <a:p>
            <a:r>
              <a:rPr lang="en-GB" sz="1000" dirty="0" smtClean="0"/>
              <a:t>The </a:t>
            </a:r>
            <a:r>
              <a:rPr lang="en-GB" sz="1000" dirty="0"/>
              <a:t>Trust undertook an audit into mental capacity and best interest decision assessments to establish any aspects of good practice and areas for further development. </a:t>
            </a:r>
          </a:p>
          <a:p>
            <a:r>
              <a:rPr lang="en-GB" sz="1000" dirty="0" smtClean="0"/>
              <a:t>The </a:t>
            </a:r>
            <a:r>
              <a:rPr lang="en-GB" sz="1000" dirty="0"/>
              <a:t>audit was completed in February 2019 and results indicate that from 40 sets of patient notes, there was 100% compliance in a mental capacity assessment being completed. </a:t>
            </a:r>
          </a:p>
          <a:p>
            <a:r>
              <a:rPr lang="en-GB" sz="1000" dirty="0" smtClean="0"/>
              <a:t>Where </a:t>
            </a:r>
            <a:r>
              <a:rPr lang="en-GB" sz="1000" dirty="0"/>
              <a:t>the assessment indicated the person lacked capacity, best interest decisions were then completed in 67% of cases. </a:t>
            </a:r>
          </a:p>
          <a:p>
            <a:r>
              <a:rPr lang="en-GB" sz="1000" dirty="0" smtClean="0"/>
              <a:t>This </a:t>
            </a:r>
            <a:r>
              <a:rPr lang="en-GB" sz="1000" dirty="0"/>
              <a:t>picture is fairly consistent where mental capacity assessments are completed effectively but further work is needed with best interest decisions. This work includes more training but also more guidance on completion of the appropriate form rather than documentation in the patient’s medical notes.</a:t>
            </a:r>
          </a:p>
          <a:p>
            <a:r>
              <a:rPr lang="en-GB" sz="1000" dirty="0" smtClean="0"/>
              <a:t>Work </a:t>
            </a:r>
            <a:r>
              <a:rPr lang="en-GB" sz="1000" dirty="0"/>
              <a:t>is this period has remained on going with regards to making safeguarding personal across the Trust, staff work to closely with people if concerns are raised to ensure they are able to direct the process and their wishes and views are central to any actions taken</a:t>
            </a:r>
          </a:p>
          <a:p>
            <a:r>
              <a:rPr lang="en-GB" sz="1000" b="1" dirty="0"/>
              <a:t>Next S</a:t>
            </a:r>
            <a:r>
              <a:rPr lang="en-GB" sz="1000" b="1" dirty="0" smtClean="0"/>
              <a:t>teps: </a:t>
            </a:r>
            <a:r>
              <a:rPr lang="en-GB" sz="1000" dirty="0" smtClean="0"/>
              <a:t>Develop </a:t>
            </a:r>
            <a:r>
              <a:rPr lang="en-GB" sz="1000" dirty="0"/>
              <a:t>a ‘making safeguarding personal’ template so that a consistent approach is taken in response to concerns being raised.</a:t>
            </a:r>
          </a:p>
          <a:p>
            <a:r>
              <a:rPr lang="en-GB" sz="1000" dirty="0" smtClean="0"/>
              <a:t>Consider </a:t>
            </a:r>
            <a:r>
              <a:rPr lang="en-GB" sz="1000" dirty="0"/>
              <a:t>the use of a safeguarding questions template across the partnership with inclusion of questions to inform practice development</a:t>
            </a:r>
          </a:p>
        </p:txBody>
      </p:sp>
    </p:spTree>
    <p:extLst>
      <p:ext uri="{BB962C8B-B14F-4D97-AF65-F5344CB8AC3E}">
        <p14:creationId xmlns:p14="http://schemas.microsoft.com/office/powerpoint/2010/main" val="478845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29</a:t>
            </a:fld>
            <a:endParaRPr lang="en-GB" dirty="0"/>
          </a:p>
        </p:txBody>
      </p:sp>
      <p:sp>
        <p:nvSpPr>
          <p:cNvPr id="6" name="Title 1"/>
          <p:cNvSpPr>
            <a:spLocks noGrp="1"/>
          </p:cNvSpPr>
          <p:nvPr>
            <p:ph type="title"/>
          </p:nvPr>
        </p:nvSpPr>
        <p:spPr>
          <a:xfrm>
            <a:off x="251520" y="260648"/>
            <a:ext cx="6120680" cy="504056"/>
          </a:xfrm>
        </p:spPr>
        <p:txBody>
          <a:bodyPr>
            <a:normAutofit/>
          </a:bodyPr>
          <a:lstStyle/>
          <a:p>
            <a:pPr algn="l"/>
            <a:r>
              <a:rPr lang="en-GB" sz="2400" b="1" dirty="0" smtClean="0">
                <a:solidFill>
                  <a:srgbClr val="002060"/>
                </a:solidFill>
              </a:rPr>
              <a:t>Partners Key Achievements In </a:t>
            </a:r>
            <a:r>
              <a:rPr lang="en-GB" sz="2400" b="1" dirty="0">
                <a:solidFill>
                  <a:srgbClr val="002060"/>
                </a:solidFill>
              </a:rPr>
              <a:t>2018-2019</a:t>
            </a:r>
          </a:p>
        </p:txBody>
      </p:sp>
      <p:sp>
        <p:nvSpPr>
          <p:cNvPr id="3" name="TextBox 2"/>
          <p:cNvSpPr txBox="1"/>
          <p:nvPr/>
        </p:nvSpPr>
        <p:spPr>
          <a:xfrm>
            <a:off x="251520" y="923398"/>
            <a:ext cx="4248472" cy="5478423"/>
          </a:xfrm>
          <a:prstGeom prst="rect">
            <a:avLst/>
          </a:prstGeom>
          <a:noFill/>
        </p:spPr>
        <p:txBody>
          <a:bodyPr wrap="square" rtlCol="0">
            <a:spAutoFit/>
          </a:bodyPr>
          <a:lstStyle/>
          <a:p>
            <a:r>
              <a:rPr lang="en-GB" sz="1200" b="1" dirty="0">
                <a:solidFill>
                  <a:schemeClr val="tx2">
                    <a:lumMod val="75000"/>
                  </a:schemeClr>
                </a:solidFill>
              </a:rPr>
              <a:t>National Probation Service</a:t>
            </a:r>
            <a:endParaRPr lang="en-GB" sz="1200" dirty="0">
              <a:solidFill>
                <a:schemeClr val="tx2">
                  <a:lumMod val="75000"/>
                </a:schemeClr>
              </a:solidFill>
            </a:endParaRPr>
          </a:p>
          <a:p>
            <a:r>
              <a:rPr lang="en-GB" sz="1000" dirty="0" smtClean="0"/>
              <a:t>Partnership </a:t>
            </a:r>
            <a:r>
              <a:rPr lang="en-GB" sz="1000" dirty="0"/>
              <a:t>work has continued including NPS taking a lead role in chairing the local statutory Multi Agency Public Protection Arrangements (MAPPA). The multi-agency approach ensures that in addition to risk of harm management, where offenders care and support needs an holistic approach is taken.</a:t>
            </a:r>
          </a:p>
          <a:p>
            <a:r>
              <a:rPr lang="en-GB" sz="1000" dirty="0" smtClean="0"/>
              <a:t>NPS </a:t>
            </a:r>
            <a:r>
              <a:rPr lang="en-GB" sz="1000" dirty="0"/>
              <a:t>also continues to work closely with  partners when adults with care and support needs are identified when leaving prison, this work is normally in collaboration with adult social care, housing, health and mental health services.</a:t>
            </a:r>
          </a:p>
          <a:p>
            <a:r>
              <a:rPr lang="en-GB" sz="1000" dirty="0" smtClean="0"/>
              <a:t>Work </a:t>
            </a:r>
            <a:r>
              <a:rPr lang="en-GB" sz="1000" dirty="0"/>
              <a:t>has commenced to set up a system so that NPS has data regarding safeguarding referrals raised and will ensure any person-centred outcomes are identified and monitored to establish if this is achieved.</a:t>
            </a:r>
          </a:p>
          <a:p>
            <a:r>
              <a:rPr lang="en-GB" sz="1000" dirty="0" smtClean="0"/>
              <a:t>Adult </a:t>
            </a:r>
            <a:r>
              <a:rPr lang="en-GB" sz="1000" dirty="0"/>
              <a:t>safeguarding is mandatory training across the probation service</a:t>
            </a:r>
          </a:p>
          <a:p>
            <a:r>
              <a:rPr lang="en-GB" sz="1000" dirty="0" smtClean="0"/>
              <a:t>Annual </a:t>
            </a:r>
            <a:r>
              <a:rPr lang="en-GB" sz="1000" dirty="0"/>
              <a:t>Service User satisfaction surveys are undertaken via a national probation survey and a continued improvement is noted. This year 87% of respondents were satisfied with the service they received; 95 % felt they were treated with respect and 88 % felt they were treated as an individual.</a:t>
            </a:r>
          </a:p>
          <a:p>
            <a:r>
              <a:rPr lang="en-GB" sz="1000" dirty="0" smtClean="0"/>
              <a:t>A </a:t>
            </a:r>
            <a:r>
              <a:rPr lang="en-GB" sz="1000" dirty="0"/>
              <a:t>more personalised approach is being taken when working with offenders including separate male and female service user groups whose members provide suggestions for service improvements.</a:t>
            </a:r>
          </a:p>
          <a:p>
            <a:r>
              <a:rPr lang="en-GB" sz="1000" b="1" dirty="0"/>
              <a:t>Next </a:t>
            </a:r>
            <a:r>
              <a:rPr lang="en-GB" sz="1000" b="1" dirty="0" smtClean="0"/>
              <a:t>steps. </a:t>
            </a:r>
            <a:endParaRPr lang="en-GB" sz="1000" dirty="0"/>
          </a:p>
          <a:p>
            <a:r>
              <a:rPr lang="en-GB" sz="1000" dirty="0" smtClean="0"/>
              <a:t>A </a:t>
            </a:r>
            <a:r>
              <a:rPr lang="en-GB" sz="1000" dirty="0"/>
              <a:t>new My learning database has been introduced to capture training data as part of management reports</a:t>
            </a:r>
          </a:p>
          <a:p>
            <a:r>
              <a:rPr lang="en-GB" sz="1000" dirty="0" smtClean="0"/>
              <a:t>An </a:t>
            </a:r>
            <a:r>
              <a:rPr lang="en-GB" sz="1000" dirty="0"/>
              <a:t>Offender Housing Board has been set up under CSP arrangements to help comply with the national homeless strategy to reduce homelessness and rough sleeping  and ensure the principles of prevention, intervention and recovery are followed and offenders settled on release from prison.</a:t>
            </a:r>
          </a:p>
          <a:p>
            <a:r>
              <a:rPr lang="en-GB" sz="1000" dirty="0" smtClean="0"/>
              <a:t>Work </a:t>
            </a:r>
            <a:r>
              <a:rPr lang="en-GB" sz="1000" dirty="0"/>
              <a:t>has also started on reviewing the criteria for vulnerable people, to ensure a more consistent approach is taken; individual vulnerabilities highlighted including the risk of self-harm and support targeted around these needs.</a:t>
            </a:r>
          </a:p>
          <a:p>
            <a:r>
              <a:rPr lang="en-GB" sz="1000" dirty="0" smtClean="0"/>
              <a:t>Some </a:t>
            </a:r>
            <a:r>
              <a:rPr lang="en-GB" sz="1000" dirty="0"/>
              <a:t>further work is needed to ensure that where information is provided from the service that it in easily accessible formats</a:t>
            </a:r>
          </a:p>
          <a:p>
            <a:r>
              <a:rPr lang="en-GB" sz="1000" b="1" i="1" dirty="0"/>
              <a:t> </a:t>
            </a:r>
            <a:endParaRPr lang="en-GB" sz="1000" dirty="0"/>
          </a:p>
        </p:txBody>
      </p:sp>
      <p:sp>
        <p:nvSpPr>
          <p:cNvPr id="7" name="TextBox 6"/>
          <p:cNvSpPr txBox="1"/>
          <p:nvPr/>
        </p:nvSpPr>
        <p:spPr>
          <a:xfrm>
            <a:off x="4716016" y="908720"/>
            <a:ext cx="4248472" cy="5447645"/>
          </a:xfrm>
          <a:prstGeom prst="rect">
            <a:avLst/>
          </a:prstGeom>
          <a:noFill/>
        </p:spPr>
        <p:txBody>
          <a:bodyPr wrap="square" rtlCol="0">
            <a:spAutoFit/>
          </a:bodyPr>
          <a:lstStyle/>
          <a:p>
            <a:r>
              <a:rPr lang="en-GB" sz="1200" b="1" dirty="0">
                <a:solidFill>
                  <a:schemeClr val="tx2">
                    <a:lumMod val="75000"/>
                  </a:schemeClr>
                </a:solidFill>
              </a:rPr>
              <a:t>Bradford District Care NHS Foundation Trust</a:t>
            </a:r>
          </a:p>
          <a:p>
            <a:r>
              <a:rPr lang="en-GB" sz="1000" dirty="0" smtClean="0"/>
              <a:t>The </a:t>
            </a:r>
            <a:r>
              <a:rPr lang="en-GB" sz="1000" dirty="0"/>
              <a:t>BDCFT Safeguarding Adults policy is in the process of update and will be in line with and reference the revised Multi Agency Safeguarding Adult’s policy and procedures. These procedures are referenced within the trusts safeguarding adult training offer. </a:t>
            </a:r>
          </a:p>
          <a:p>
            <a:r>
              <a:rPr lang="en-GB" sz="1000" dirty="0"/>
              <a:t> </a:t>
            </a:r>
          </a:p>
          <a:p>
            <a:r>
              <a:rPr lang="en-GB" sz="1000" dirty="0"/>
              <a:t>The trust is committed to working to promote SAB priorities. </a:t>
            </a:r>
          </a:p>
          <a:p>
            <a:r>
              <a:rPr lang="en-GB" sz="1000" dirty="0"/>
              <a:t> </a:t>
            </a:r>
          </a:p>
          <a:p>
            <a:r>
              <a:rPr lang="en-GB" sz="1000" dirty="0" smtClean="0"/>
              <a:t>•BDCFT </a:t>
            </a:r>
            <a:r>
              <a:rPr lang="en-GB" sz="1000" dirty="0"/>
              <a:t>safeguarding team are a staff facing support and advice service offering safeguarding guidance to all staff. The 6 principles of safeguarding adults and the understanding of making safeguarding personal is included within this support and advice. This includes seeking the views and wishes of the service user and promoting their outcome as central to the concern.</a:t>
            </a:r>
          </a:p>
          <a:p>
            <a:r>
              <a:rPr lang="en-GB" sz="1000" dirty="0"/>
              <a:t> </a:t>
            </a:r>
          </a:p>
          <a:p>
            <a:r>
              <a:rPr lang="en-GB" sz="1000" dirty="0" smtClean="0"/>
              <a:t>•The </a:t>
            </a:r>
            <a:r>
              <a:rPr lang="en-GB" sz="1000" dirty="0"/>
              <a:t>Trust works in partnership with other agencies proactively and reactively in relation to Safeguarding adults and is an active partner on all the subgroups. </a:t>
            </a:r>
          </a:p>
          <a:p>
            <a:endParaRPr lang="en-GB" sz="1200" b="1" dirty="0" smtClean="0">
              <a:solidFill>
                <a:srgbClr val="013D85"/>
              </a:solidFill>
            </a:endParaRPr>
          </a:p>
          <a:p>
            <a:r>
              <a:rPr lang="en-GB" sz="1200" b="1" dirty="0">
                <a:solidFill>
                  <a:schemeClr val="tx2">
                    <a:lumMod val="75000"/>
                  </a:schemeClr>
                </a:solidFill>
              </a:rPr>
              <a:t>Bradford Teaching Hospitals NHS Foundation Trust Independent Sector</a:t>
            </a:r>
          </a:p>
          <a:p>
            <a:r>
              <a:rPr lang="en-GB" sz="1000" dirty="0" smtClean="0"/>
              <a:t>The </a:t>
            </a:r>
            <a:r>
              <a:rPr lang="en-GB" sz="1000" dirty="0"/>
              <a:t>chief nurse is the SAB’s deputy chair, and delivery group chair and the named safeguarding nurse is the Safeguarding Adults Review group </a:t>
            </a:r>
            <a:r>
              <a:rPr lang="en-GB" sz="1000" dirty="0" smtClean="0"/>
              <a:t>chair</a:t>
            </a:r>
          </a:p>
          <a:p>
            <a:endParaRPr lang="en-GB" sz="1000" dirty="0"/>
          </a:p>
          <a:p>
            <a:r>
              <a:rPr lang="en-GB" sz="1000" dirty="0" smtClean="0"/>
              <a:t>Annual </a:t>
            </a:r>
            <a:r>
              <a:rPr lang="en-GB" sz="1000" dirty="0"/>
              <a:t>audits are undertaken to ensure compliance with the  safeguarding procedures and the Mental Capacity Act </a:t>
            </a:r>
            <a:r>
              <a:rPr lang="en-GB" sz="1000" dirty="0" smtClean="0"/>
              <a:t>2005</a:t>
            </a:r>
          </a:p>
          <a:p>
            <a:endParaRPr lang="en-GB" sz="1000" dirty="0"/>
          </a:p>
          <a:p>
            <a:r>
              <a:rPr lang="en-GB" sz="1000" dirty="0" smtClean="0"/>
              <a:t>The </a:t>
            </a:r>
            <a:r>
              <a:rPr lang="en-GB" sz="1000" dirty="0"/>
              <a:t>safeguarding team provides support advice and guidance to staff across the </a:t>
            </a:r>
            <a:r>
              <a:rPr lang="en-GB" sz="1000" dirty="0" smtClean="0"/>
              <a:t>hospital.. When </a:t>
            </a:r>
            <a:r>
              <a:rPr lang="en-GB" sz="1000" dirty="0"/>
              <a:t>safeguarding concerns are raised the safeguarding team ensure that the person is spoken with and that their wishes and views are taken into account for any actions </a:t>
            </a:r>
            <a:r>
              <a:rPr lang="en-GB" sz="1000" dirty="0" smtClean="0"/>
              <a:t>taken</a:t>
            </a:r>
          </a:p>
          <a:p>
            <a:endParaRPr lang="en-GB" sz="1000" dirty="0"/>
          </a:p>
          <a:p>
            <a:r>
              <a:rPr lang="en-GB" sz="1000" dirty="0" smtClean="0"/>
              <a:t>Concerns </a:t>
            </a:r>
            <a:r>
              <a:rPr lang="en-GB" sz="1000" dirty="0"/>
              <a:t>regarding the quality of submissions are identified and addressed by the Safeguarding team.  Themes are fed back through the safeguarding adult’s subgroup.  The Safeguarding team are sighted on datix reports with a Safeguarding element to ensure necessary actions are </a:t>
            </a:r>
            <a:r>
              <a:rPr lang="en-GB" sz="1000" dirty="0" smtClean="0"/>
              <a:t>undertaken</a:t>
            </a:r>
            <a:endParaRPr lang="en-GB" sz="1000" dirty="0"/>
          </a:p>
        </p:txBody>
      </p:sp>
    </p:spTree>
    <p:extLst>
      <p:ext uri="{BB962C8B-B14F-4D97-AF65-F5344CB8AC3E}">
        <p14:creationId xmlns:p14="http://schemas.microsoft.com/office/powerpoint/2010/main" val="33691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635080" cy="850106"/>
          </a:xfrm>
        </p:spPr>
        <p:txBody>
          <a:bodyPr>
            <a:normAutofit/>
          </a:bodyPr>
          <a:lstStyle/>
          <a:p>
            <a:pPr algn="l"/>
            <a:r>
              <a:rPr lang="en-GB" sz="2400" b="1" dirty="0" smtClean="0">
                <a:solidFill>
                  <a:srgbClr val="002060"/>
                </a:solidFill>
              </a:rPr>
              <a:t>Introduction from the Independent Chair of the Board – Jane Geraghty</a:t>
            </a:r>
            <a:endParaRPr lang="en-GB" sz="2400" b="1" dirty="0">
              <a:solidFill>
                <a:srgbClr val="002060"/>
              </a:solidFill>
            </a:endParaRPr>
          </a:p>
        </p:txBody>
      </p:sp>
      <p:sp>
        <p:nvSpPr>
          <p:cNvPr id="3" name="Content Placeholder 2"/>
          <p:cNvSpPr>
            <a:spLocks noGrp="1"/>
          </p:cNvSpPr>
          <p:nvPr>
            <p:ph idx="1"/>
          </p:nvPr>
        </p:nvSpPr>
        <p:spPr>
          <a:xfrm>
            <a:off x="251520" y="1124744"/>
            <a:ext cx="6624736" cy="5328592"/>
          </a:xfrm>
        </p:spPr>
        <p:txBody>
          <a:bodyPr>
            <a:normAutofit fontScale="25000" lnSpcReduction="20000"/>
          </a:bodyPr>
          <a:lstStyle/>
          <a:p>
            <a:pPr marL="0" indent="0" defTabSz="288000">
              <a:lnSpc>
                <a:spcPct val="120000"/>
              </a:lnSpc>
              <a:spcBef>
                <a:spcPts val="0"/>
              </a:spcBef>
              <a:buNone/>
            </a:pPr>
            <a:r>
              <a:rPr lang="en-GB" sz="4800" dirty="0" smtClean="0">
                <a:effectLst/>
                <a:ea typeface="Calibri"/>
                <a:cs typeface="Times New Roman"/>
              </a:rPr>
              <a:t>It gives me great pleasure to present Bradford Safeguarding Adults Board (BSAB) annual report for the period 2018-2019. I became the independent chair in June 2018 and I have worked relentlessly to continue to drive forward the Board priorities as indicated by you the people of Bradford that the Board remains accountable to.</a:t>
            </a:r>
          </a:p>
          <a:p>
            <a:pPr marL="0" indent="0" defTabSz="288000">
              <a:lnSpc>
                <a:spcPct val="120000"/>
              </a:lnSpc>
              <a:spcBef>
                <a:spcPts val="0"/>
              </a:spcBef>
              <a:buNone/>
            </a:pPr>
            <a:endParaRPr lang="en-GB" sz="4800" dirty="0">
              <a:ea typeface="Calibri"/>
              <a:cs typeface="Times New Roman"/>
            </a:endParaRPr>
          </a:p>
          <a:p>
            <a:pPr marL="0" indent="0" defTabSz="288000">
              <a:lnSpc>
                <a:spcPct val="120000"/>
              </a:lnSpc>
              <a:spcBef>
                <a:spcPts val="0"/>
              </a:spcBef>
              <a:buNone/>
            </a:pPr>
            <a:r>
              <a:rPr lang="en-GB" sz="4800" dirty="0" smtClean="0">
                <a:effectLst/>
                <a:ea typeface="Calibri"/>
                <a:cs typeface="Times New Roman"/>
              </a:rPr>
              <a:t>We have achieved great things over this relatively short time, we had a hugely successful safeguarding engagement event in June 2018 that was attended by over 100 people including adults who use services, their carers and lead representatives from partners who sit on the Safeguarding Board.</a:t>
            </a:r>
          </a:p>
          <a:p>
            <a:pPr marL="0" indent="0" defTabSz="288000">
              <a:lnSpc>
                <a:spcPct val="120000"/>
              </a:lnSpc>
              <a:spcBef>
                <a:spcPts val="0"/>
              </a:spcBef>
              <a:buNone/>
            </a:pPr>
            <a:endParaRPr lang="en-GB" sz="4800" dirty="0">
              <a:ea typeface="Calibri"/>
              <a:cs typeface="Times New Roman"/>
            </a:endParaRPr>
          </a:p>
          <a:p>
            <a:pPr marL="0" indent="0" defTabSz="288000">
              <a:lnSpc>
                <a:spcPct val="120000"/>
              </a:lnSpc>
              <a:spcBef>
                <a:spcPts val="0"/>
              </a:spcBef>
              <a:buNone/>
            </a:pPr>
            <a:r>
              <a:rPr lang="en-GB" sz="4800" dirty="0" smtClean="0">
                <a:effectLst/>
                <a:ea typeface="Calibri"/>
                <a:cs typeface="Times New Roman"/>
              </a:rPr>
              <a:t>This event was a real success to highlight what the safeguarding priorities are in Bradford and was testament to how user groups are fantastic at engaging people in Bradford and willing to support them to understand about safeguarding and what that means including how people can access support and ensure their voices are heard.</a:t>
            </a:r>
          </a:p>
          <a:p>
            <a:pPr marL="0" indent="0" defTabSz="288000">
              <a:lnSpc>
                <a:spcPct val="120000"/>
              </a:lnSpc>
              <a:spcBef>
                <a:spcPts val="0"/>
              </a:spcBef>
              <a:buNone/>
            </a:pPr>
            <a:endParaRPr lang="en-GB" sz="4800" dirty="0" smtClean="0">
              <a:effectLst/>
              <a:ea typeface="Calibri"/>
              <a:cs typeface="Times New Roman"/>
            </a:endParaRPr>
          </a:p>
          <a:p>
            <a:pPr marL="0" indent="0" defTabSz="288000">
              <a:lnSpc>
                <a:spcPct val="120000"/>
              </a:lnSpc>
              <a:spcBef>
                <a:spcPts val="0"/>
              </a:spcBef>
              <a:buNone/>
            </a:pPr>
            <a:r>
              <a:rPr lang="en-GB" sz="4800" dirty="0" smtClean="0">
                <a:effectLst/>
                <a:ea typeface="Calibri"/>
                <a:cs typeface="Times New Roman"/>
              </a:rPr>
              <a:t>This event reinforced how the principles of working together in partnership created a shared understanding and real commitment to making a difference to the lives of adults who may experience or witness abuse. </a:t>
            </a:r>
          </a:p>
          <a:p>
            <a:pPr marL="0" indent="0" defTabSz="288000">
              <a:lnSpc>
                <a:spcPct val="120000"/>
              </a:lnSpc>
              <a:spcBef>
                <a:spcPts val="0"/>
              </a:spcBef>
              <a:buNone/>
            </a:pPr>
            <a:endParaRPr lang="en-GB" sz="4800" dirty="0">
              <a:ea typeface="Calibri"/>
              <a:cs typeface="Times New Roman"/>
            </a:endParaRPr>
          </a:p>
          <a:p>
            <a:pPr marL="0" indent="0" defTabSz="288000">
              <a:lnSpc>
                <a:spcPct val="120000"/>
              </a:lnSpc>
              <a:spcBef>
                <a:spcPts val="0"/>
              </a:spcBef>
              <a:buNone/>
            </a:pPr>
            <a:r>
              <a:rPr lang="en-GB" sz="4800" dirty="0" smtClean="0">
                <a:effectLst/>
                <a:ea typeface="Calibri"/>
                <a:cs typeface="Times New Roman"/>
              </a:rPr>
              <a:t>I would also like to thank all the people, professionals and partner organisations for the progress of the Board’s priorities over this annual report period and for their patience whilst the reconfiguration of the Board’s Business Unit was progressed. This has resulted in the combining of the Adult Board Business Unit with the Children’s Board, enabling a closer working relationship between the two and more consistency in how we work together. I hope this will insti</a:t>
            </a:r>
            <a:r>
              <a:rPr lang="en-GB" sz="4800" dirty="0">
                <a:ea typeface="Calibri"/>
                <a:cs typeface="Times New Roman"/>
              </a:rPr>
              <a:t>l</a:t>
            </a:r>
            <a:r>
              <a:rPr lang="en-GB" sz="4800" dirty="0" smtClean="0">
                <a:effectLst/>
                <a:ea typeface="Calibri"/>
                <a:cs typeface="Times New Roman"/>
              </a:rPr>
              <a:t> confidence that the Board continues to move in the right direction as a key partnership so that Bradford as a community continues to promote and ensure the health, wellbeing and safety of adults with care and support needs across the district.</a:t>
            </a:r>
          </a:p>
          <a:p>
            <a:pPr marL="0" indent="0" defTabSz="288000">
              <a:lnSpc>
                <a:spcPct val="120000"/>
              </a:lnSpc>
              <a:spcBef>
                <a:spcPts val="0"/>
              </a:spcBef>
              <a:buNone/>
            </a:pPr>
            <a:endParaRPr lang="en-GB" sz="4800" dirty="0" smtClean="0">
              <a:ea typeface="Calibri"/>
              <a:cs typeface="Times New Roman"/>
            </a:endParaRPr>
          </a:p>
          <a:p>
            <a:pPr marL="0" indent="0" defTabSz="288000">
              <a:lnSpc>
                <a:spcPct val="120000"/>
              </a:lnSpc>
              <a:spcBef>
                <a:spcPts val="0"/>
              </a:spcBef>
              <a:buNone/>
            </a:pPr>
            <a:endParaRPr lang="en-GB" sz="4800" dirty="0">
              <a:ea typeface="Calibri"/>
              <a:cs typeface="Times New Roman"/>
            </a:endParaRPr>
          </a:p>
          <a:p>
            <a:pPr marL="0" indent="0" defTabSz="288000">
              <a:lnSpc>
                <a:spcPct val="120000"/>
              </a:lnSpc>
              <a:spcBef>
                <a:spcPts val="0"/>
              </a:spcBef>
              <a:buNone/>
            </a:pPr>
            <a:r>
              <a:rPr lang="en-GB" sz="4800" dirty="0" smtClean="0">
                <a:effectLst/>
                <a:ea typeface="Calibri"/>
                <a:cs typeface="Times New Roman"/>
              </a:rPr>
              <a:t>Jane Geraghty</a:t>
            </a:r>
            <a:endParaRPr lang="en-GB" sz="4800" dirty="0">
              <a:ea typeface="Calibri"/>
              <a:cs typeface="Times New Roman"/>
            </a:endParaRPr>
          </a:p>
          <a:p>
            <a:pPr marL="0" indent="0" defTabSz="288000">
              <a:lnSpc>
                <a:spcPct val="120000"/>
              </a:lnSpc>
              <a:spcBef>
                <a:spcPts val="0"/>
              </a:spcBef>
              <a:buNone/>
            </a:pPr>
            <a:r>
              <a:rPr lang="en-GB" sz="4800" dirty="0" smtClean="0">
                <a:effectLst/>
                <a:ea typeface="Calibri"/>
                <a:cs typeface="Times New Roman"/>
              </a:rPr>
              <a:t>Independent chair</a:t>
            </a:r>
            <a:endParaRPr lang="en-GB" sz="4800" dirty="0">
              <a:ea typeface="Calibri"/>
              <a:cs typeface="Times New Roman"/>
            </a:endParaRPr>
          </a:p>
          <a:p>
            <a:pPr defTabSz="288000">
              <a:lnSpc>
                <a:spcPct val="120000"/>
              </a:lnSpc>
              <a:spcBef>
                <a:spcPts val="0"/>
              </a:spcBef>
            </a:pPr>
            <a:endParaRPr lang="en-GB" dirty="0"/>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3</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291925"/>
            <a:ext cx="1893072" cy="241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p:nvPr/>
        </p:nvSpPr>
        <p:spPr>
          <a:xfrm>
            <a:off x="6876256" y="3861048"/>
            <a:ext cx="1962150" cy="9810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200" b="1" dirty="0">
                <a:effectLst/>
                <a:latin typeface="Arial"/>
                <a:ea typeface="Calibri"/>
                <a:cs typeface="Times New Roman"/>
              </a:rPr>
              <a:t>Jane Geraghty</a:t>
            </a:r>
            <a:endParaRPr lang="en-GB" sz="1100" dirty="0">
              <a:effectLst/>
              <a:ea typeface="Calibri"/>
              <a:cs typeface="Times New Roman"/>
            </a:endParaRPr>
          </a:p>
          <a:p>
            <a:pPr>
              <a:lnSpc>
                <a:spcPct val="115000"/>
              </a:lnSpc>
              <a:spcAft>
                <a:spcPts val="1000"/>
              </a:spcAft>
            </a:pPr>
            <a:r>
              <a:rPr lang="en-GB" sz="1200" b="1" dirty="0">
                <a:effectLst/>
                <a:latin typeface="Arial"/>
                <a:ea typeface="Calibri"/>
                <a:cs typeface="Times New Roman"/>
              </a:rPr>
              <a:t>Independent SAB chair</a:t>
            </a:r>
            <a:endParaRPr lang="en-GB" sz="1100" dirty="0">
              <a:effectLst/>
              <a:ea typeface="Calibri"/>
              <a:cs typeface="Times New Roman"/>
            </a:endParaRPr>
          </a:p>
          <a:p>
            <a:pPr>
              <a:lnSpc>
                <a:spcPct val="115000"/>
              </a:lnSpc>
              <a:spcAft>
                <a:spcPts val="1000"/>
              </a:spcAft>
            </a:pPr>
            <a:r>
              <a:rPr lang="en-GB" sz="1100" dirty="0">
                <a:effectLst/>
                <a:ea typeface="Calibri"/>
                <a:cs typeface="Times New Roman"/>
              </a:rPr>
              <a:t> </a:t>
            </a:r>
          </a:p>
        </p:txBody>
      </p:sp>
    </p:spTree>
    <p:extLst>
      <p:ext uri="{BB962C8B-B14F-4D97-AF65-F5344CB8AC3E}">
        <p14:creationId xmlns:p14="http://schemas.microsoft.com/office/powerpoint/2010/main" val="2491729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30</a:t>
            </a:fld>
            <a:endParaRPr lang="en-GB" dirty="0"/>
          </a:p>
        </p:txBody>
      </p:sp>
      <p:sp>
        <p:nvSpPr>
          <p:cNvPr id="6" name="Title 1"/>
          <p:cNvSpPr txBox="1">
            <a:spLocks/>
          </p:cNvSpPr>
          <p:nvPr/>
        </p:nvSpPr>
        <p:spPr>
          <a:xfrm>
            <a:off x="323528" y="295542"/>
            <a:ext cx="3538736" cy="5040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2060"/>
                </a:solidFill>
              </a:rPr>
              <a:t>Future and Conclusion</a:t>
            </a:r>
            <a:endParaRPr lang="en-GB" sz="2400" b="1" dirty="0">
              <a:solidFill>
                <a:srgbClr val="002060"/>
              </a:solidFill>
            </a:endParaRPr>
          </a:p>
        </p:txBody>
      </p:sp>
      <p:sp>
        <p:nvSpPr>
          <p:cNvPr id="3" name="Rectangle 2"/>
          <p:cNvSpPr/>
          <p:nvPr/>
        </p:nvSpPr>
        <p:spPr>
          <a:xfrm>
            <a:off x="354034" y="836185"/>
            <a:ext cx="8280920" cy="5663089"/>
          </a:xfrm>
          <a:prstGeom prst="rect">
            <a:avLst/>
          </a:prstGeom>
        </p:spPr>
        <p:txBody>
          <a:bodyPr wrap="square">
            <a:spAutoFit/>
          </a:bodyPr>
          <a:lstStyle/>
          <a:p>
            <a:r>
              <a:rPr lang="en-GB" sz="1200" dirty="0"/>
              <a:t>The BSAB continue to recognise the changing environment both locally and  nationally around Safeguarding. We will continue to progress collaborative work with the Children’s Safeguarding  and Community </a:t>
            </a:r>
            <a:r>
              <a:rPr lang="en-GB" sz="1200" dirty="0" smtClean="0"/>
              <a:t>Safety </a:t>
            </a:r>
            <a:r>
              <a:rPr lang="en-GB" sz="1200" dirty="0"/>
              <a:t>partnership around complex and contextual safeguarding including </a:t>
            </a:r>
            <a:r>
              <a:rPr lang="en-GB" sz="1200" dirty="0" smtClean="0"/>
              <a:t>children transitioning into adults. </a:t>
            </a:r>
            <a:endParaRPr lang="en-GB" sz="1200" dirty="0"/>
          </a:p>
          <a:p>
            <a:endParaRPr lang="en-GB" sz="1200" dirty="0"/>
          </a:p>
          <a:p>
            <a:r>
              <a:rPr lang="en-GB" sz="1200" dirty="0" smtClean="0"/>
              <a:t>We </a:t>
            </a:r>
            <a:r>
              <a:rPr lang="en-GB" sz="1200" dirty="0"/>
              <a:t>will also work collectively in increasing our efforts to effectively communicate with </a:t>
            </a:r>
            <a:r>
              <a:rPr lang="en-GB" sz="1200" dirty="0" smtClean="0"/>
              <a:t>professionals, communities </a:t>
            </a:r>
            <a:r>
              <a:rPr lang="en-GB" sz="1200" dirty="0"/>
              <a:t>and carers and work has commenced on a new single website that will provide </a:t>
            </a:r>
            <a:r>
              <a:rPr lang="en-GB" sz="1200" dirty="0" smtClean="0"/>
              <a:t>valuable information </a:t>
            </a:r>
            <a:r>
              <a:rPr lang="en-GB" sz="1200" dirty="0"/>
              <a:t>and advice (</a:t>
            </a:r>
            <a:r>
              <a:rPr lang="en-GB" sz="1200" dirty="0">
                <a:hlinkClick r:id="rId2"/>
              </a:rPr>
              <a:t>www.safebradford.co.uk</a:t>
            </a:r>
            <a:r>
              <a:rPr lang="en-GB" sz="1200" dirty="0"/>
              <a:t> </a:t>
            </a:r>
            <a:r>
              <a:rPr lang="en-GB" sz="1200" dirty="0" smtClean="0"/>
              <a:t>). </a:t>
            </a:r>
          </a:p>
          <a:p>
            <a:endParaRPr lang="en-GB" sz="1200" dirty="0"/>
          </a:p>
          <a:p>
            <a:r>
              <a:rPr lang="en-GB" sz="1200" dirty="0" smtClean="0"/>
              <a:t>Partners will start to consider the changes required to effectively embed the new Joint Multi-Agency Safeguarding Policy and Procedures for West Yorkshire, North Yorkshire and York.</a:t>
            </a:r>
            <a:endParaRPr lang="en-GB" sz="1200" dirty="0"/>
          </a:p>
          <a:p>
            <a:endParaRPr lang="en-GB" sz="1200" dirty="0"/>
          </a:p>
          <a:p>
            <a:r>
              <a:rPr lang="en-GB" sz="1200" dirty="0" smtClean="0"/>
              <a:t>The BSAB also recognises the changes that the Mental </a:t>
            </a:r>
            <a:r>
              <a:rPr lang="en-GB" sz="1200" dirty="0"/>
              <a:t>Capacity (Amendment) Act 2019 </a:t>
            </a:r>
            <a:r>
              <a:rPr lang="en-GB" sz="1200" dirty="0" smtClean="0"/>
              <a:t>will bring, with the  </a:t>
            </a:r>
            <a:r>
              <a:rPr lang="en-GB" sz="1200" dirty="0"/>
              <a:t>Deprivation of Liberty Safeguards (DoLS) scheme </a:t>
            </a:r>
            <a:r>
              <a:rPr lang="en-GB" sz="1200" dirty="0" smtClean="0"/>
              <a:t>being replaced </a:t>
            </a:r>
            <a:r>
              <a:rPr lang="en-GB" sz="1200" dirty="0"/>
              <a:t>by the Liberty Protection Safeguards (LPS). </a:t>
            </a:r>
            <a:r>
              <a:rPr lang="en-GB" sz="1200" dirty="0" smtClean="0"/>
              <a:t>Further work will be required to understand the impact on partners across Bradford.</a:t>
            </a:r>
          </a:p>
          <a:p>
            <a:endParaRPr lang="en-GB" sz="1200" b="1" dirty="0">
              <a:solidFill>
                <a:srgbClr val="013D85"/>
              </a:solidFill>
            </a:endParaRPr>
          </a:p>
          <a:p>
            <a:r>
              <a:rPr lang="en-GB" sz="1200" dirty="0" smtClean="0"/>
              <a:t>All partners across the Bradford District continue to learn from Serious Case Reviews, Domestic Homicide Reviews and Safeguarding Adult Reviews. Learning from each is often transferable across the Childrens Safeguarding arena, the Community </a:t>
            </a:r>
            <a:r>
              <a:rPr lang="en-GB" sz="1200" dirty="0"/>
              <a:t>S</a:t>
            </a:r>
            <a:r>
              <a:rPr lang="en-GB" sz="1200" dirty="0" smtClean="0"/>
              <a:t>afety Partnership and also the BSAB. Not only we will learn from local reviews but also from national reviews. We will build learning into our training, into our audits, policies and procedures and communicate learning through out established communication channels. Together these form the learning and improvement framework that brings together the work of the sub-groups. </a:t>
            </a:r>
          </a:p>
          <a:p>
            <a:endParaRPr lang="en-GB" sz="1200" dirty="0"/>
          </a:p>
          <a:p>
            <a:r>
              <a:rPr lang="en-GB" sz="1200" dirty="0" smtClean="0"/>
              <a:t>The BSAB will look at increasing the  collaborative  work with the Health and  Wellbeing Board and in particular around :</a:t>
            </a:r>
          </a:p>
          <a:p>
            <a:pPr marL="171450" lvl="0" indent="-171450">
              <a:buFont typeface="Arial" panose="020B0604020202020204" pitchFamily="34" charset="0"/>
              <a:buChar char="•"/>
            </a:pPr>
            <a:r>
              <a:rPr lang="en-GB" sz="1200" dirty="0"/>
              <a:t>Transitional work in particular for complex safeguarding cases where the person becomes non-statutory in relation to adult safeguarding</a:t>
            </a:r>
          </a:p>
          <a:p>
            <a:pPr marL="171450" lvl="0" indent="-171450">
              <a:buFont typeface="Arial" panose="020B0604020202020204" pitchFamily="34" charset="0"/>
              <a:buChar char="•"/>
            </a:pPr>
            <a:r>
              <a:rPr lang="en-GB" sz="1200" dirty="0" smtClean="0"/>
              <a:t>Look </a:t>
            </a:r>
            <a:r>
              <a:rPr lang="en-GB" sz="1200" dirty="0"/>
              <a:t>at the extent of social isolation within the District and consider a whole system approach considering national best practice models.</a:t>
            </a:r>
          </a:p>
          <a:p>
            <a:pPr marL="171450" lvl="0" indent="-171450">
              <a:buFont typeface="Arial" panose="020B0604020202020204" pitchFamily="34" charset="0"/>
              <a:buChar char="•"/>
            </a:pPr>
            <a:r>
              <a:rPr lang="en-GB" sz="1200" dirty="0" smtClean="0"/>
              <a:t>Reassurance </a:t>
            </a:r>
            <a:r>
              <a:rPr lang="en-GB" sz="1200" dirty="0"/>
              <a:t>that there are identifiable pathways in place for young people with physical  and mental health and those with learning disabilities transition into </a:t>
            </a:r>
            <a:r>
              <a:rPr lang="en-GB" sz="1200" dirty="0" smtClean="0"/>
              <a:t>adulthood. </a:t>
            </a:r>
            <a:endParaRPr lang="en-GB" sz="1200" dirty="0"/>
          </a:p>
          <a:p>
            <a:endParaRPr lang="en-GB" sz="1400" dirty="0"/>
          </a:p>
        </p:txBody>
      </p:sp>
    </p:spTree>
    <p:extLst>
      <p:ext uri="{BB962C8B-B14F-4D97-AF65-F5344CB8AC3E}">
        <p14:creationId xmlns:p14="http://schemas.microsoft.com/office/powerpoint/2010/main" val="219083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normAutofit fontScale="47500" lnSpcReduction="20000"/>
          </a:bodyPr>
          <a:lstStyle/>
          <a:p>
            <a:pPr marL="0" indent="0">
              <a:buNone/>
            </a:pPr>
            <a:r>
              <a:rPr lang="en-GB" sz="2900" b="1" dirty="0" smtClean="0">
                <a:solidFill>
                  <a:schemeClr val="tx2">
                    <a:lumMod val="75000"/>
                  </a:schemeClr>
                </a:solidFill>
                <a:latin typeface="Arial" panose="020B0604020202020204" pitchFamily="34" charset="0"/>
                <a:cs typeface="Arial" panose="020B0604020202020204" pitchFamily="34" charset="0"/>
              </a:rPr>
              <a:t>The Safer Bradford website offers information </a:t>
            </a:r>
            <a:r>
              <a:rPr lang="en-GB" sz="2900" b="1" dirty="0">
                <a:solidFill>
                  <a:schemeClr val="tx2">
                    <a:lumMod val="75000"/>
                  </a:schemeClr>
                </a:solidFill>
                <a:latin typeface="Arial" panose="020B0604020202020204" pitchFamily="34" charset="0"/>
                <a:cs typeface="Arial" panose="020B0604020202020204" pitchFamily="34" charset="0"/>
              </a:rPr>
              <a:t>and advice </a:t>
            </a:r>
            <a:r>
              <a:rPr lang="en-GB" sz="2900" b="1" dirty="0">
                <a:solidFill>
                  <a:schemeClr val="tx2">
                    <a:lumMod val="75000"/>
                  </a:schemeClr>
                </a:solidFill>
                <a:latin typeface="Arial" panose="020B0604020202020204" pitchFamily="34" charset="0"/>
                <a:cs typeface="Arial" panose="020B0604020202020204" pitchFamily="34" charset="0"/>
                <a:hlinkClick r:id="rId3"/>
              </a:rPr>
              <a:t>https://www.saferbradford.co.uk/adults</a:t>
            </a:r>
            <a:r>
              <a:rPr lang="en-GB" sz="2900" b="1" dirty="0" smtClean="0">
                <a:solidFill>
                  <a:schemeClr val="tx2">
                    <a:lumMod val="75000"/>
                  </a:schemeClr>
                </a:solidFill>
                <a:latin typeface="Arial" panose="020B0604020202020204" pitchFamily="34" charset="0"/>
                <a:cs typeface="Arial" panose="020B0604020202020204" pitchFamily="34" charset="0"/>
                <a:hlinkClick r:id="rId3"/>
              </a:rPr>
              <a:t>/</a:t>
            </a:r>
            <a:r>
              <a:rPr lang="en-GB" sz="2900" b="1" dirty="0" smtClean="0">
                <a:solidFill>
                  <a:schemeClr val="tx2">
                    <a:lumMod val="75000"/>
                  </a:schemeClr>
                </a:solidFill>
                <a:latin typeface="Arial" panose="020B0604020202020204" pitchFamily="34" charset="0"/>
                <a:cs typeface="Arial" panose="020B0604020202020204" pitchFamily="34" charset="0"/>
              </a:rPr>
              <a:t> </a:t>
            </a:r>
            <a:endParaRPr lang="en-GB" sz="2900" b="1" dirty="0" smtClean="0">
              <a:solidFill>
                <a:schemeClr val="tx2">
                  <a:lumMod val="75000"/>
                </a:schemeClr>
              </a:solidFill>
              <a:latin typeface="Arial" panose="020B0604020202020204" pitchFamily="34" charset="0"/>
              <a:cs typeface="Arial" panose="020B0604020202020204" pitchFamily="34" charset="0"/>
            </a:endParaRPr>
          </a:p>
          <a:p>
            <a:pPr marL="0" indent="0">
              <a:buNone/>
            </a:pPr>
            <a:r>
              <a:rPr lang="en-GB" sz="2900" b="1" dirty="0" smtClean="0">
                <a:solidFill>
                  <a:schemeClr val="tx2">
                    <a:lumMod val="75000"/>
                  </a:schemeClr>
                </a:solidFill>
                <a:latin typeface="Arial" panose="020B0604020202020204" pitchFamily="34" charset="0"/>
                <a:cs typeface="Arial" panose="020B0604020202020204" pitchFamily="34" charset="0"/>
              </a:rPr>
              <a:t> </a:t>
            </a:r>
          </a:p>
          <a:p>
            <a:pPr marL="0" indent="0">
              <a:buNone/>
            </a:pPr>
            <a:r>
              <a:rPr lang="en-GB" sz="2900" b="1" dirty="0" smtClean="0">
                <a:solidFill>
                  <a:schemeClr val="tx2">
                    <a:lumMod val="75000"/>
                  </a:schemeClr>
                </a:solidFill>
                <a:latin typeface="Arial" panose="020B0604020202020204" pitchFamily="34" charset="0"/>
                <a:cs typeface="Arial" panose="020B0604020202020204" pitchFamily="34" charset="0"/>
              </a:rPr>
              <a:t>What </a:t>
            </a:r>
            <a:r>
              <a:rPr lang="en-GB" sz="2900" b="1" dirty="0">
                <a:solidFill>
                  <a:schemeClr val="tx2">
                    <a:lumMod val="75000"/>
                  </a:schemeClr>
                </a:solidFill>
                <a:latin typeface="Arial" panose="020B0604020202020204" pitchFamily="34" charset="0"/>
                <a:cs typeface="Arial" panose="020B0604020202020204" pitchFamily="34" charset="0"/>
              </a:rPr>
              <a:t>should I do if I think I am being </a:t>
            </a:r>
            <a:r>
              <a:rPr lang="en-GB" sz="2900" b="1" dirty="0" smtClean="0">
                <a:solidFill>
                  <a:schemeClr val="tx2">
                    <a:lumMod val="75000"/>
                  </a:schemeClr>
                </a:solidFill>
                <a:latin typeface="Arial" panose="020B0604020202020204" pitchFamily="34" charset="0"/>
                <a:cs typeface="Arial" panose="020B0604020202020204" pitchFamily="34" charset="0"/>
              </a:rPr>
              <a:t>abused </a:t>
            </a:r>
            <a:r>
              <a:rPr lang="en-GB" sz="2900" b="1" dirty="0">
                <a:solidFill>
                  <a:schemeClr val="tx2">
                    <a:lumMod val="75000"/>
                  </a:schemeClr>
                </a:solidFill>
                <a:latin typeface="Arial" panose="020B0604020202020204" pitchFamily="34" charset="0"/>
                <a:cs typeface="Arial" panose="020B0604020202020204" pitchFamily="34" charset="0"/>
              </a:rPr>
              <a:t>or that  someone else is being abused</a:t>
            </a:r>
            <a:r>
              <a:rPr lang="en-GB" sz="2900" b="1" dirty="0" smtClean="0">
                <a:solidFill>
                  <a:schemeClr val="tx2">
                    <a:lumMod val="75000"/>
                  </a:schemeClr>
                </a:solidFill>
                <a:latin typeface="Arial" panose="020B0604020202020204" pitchFamily="34" charset="0"/>
                <a:cs typeface="Arial" panose="020B0604020202020204" pitchFamily="34" charset="0"/>
              </a:rPr>
              <a:t>?</a:t>
            </a:r>
          </a:p>
          <a:p>
            <a:pPr marL="0" indent="0">
              <a:buNone/>
            </a:pPr>
            <a:endParaRPr lang="en-GB" sz="29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GB" sz="2900" b="1" dirty="0">
                <a:solidFill>
                  <a:schemeClr val="tx2">
                    <a:lumMod val="75000"/>
                  </a:schemeClr>
                </a:solidFill>
                <a:latin typeface="Arial" panose="020B0604020202020204" pitchFamily="34" charset="0"/>
                <a:cs typeface="Arial" panose="020B0604020202020204" pitchFamily="34" charset="0"/>
              </a:rPr>
              <a:t>If you have been told </a:t>
            </a:r>
            <a:r>
              <a:rPr lang="en-GB" sz="2900" b="1" dirty="0" smtClean="0">
                <a:solidFill>
                  <a:schemeClr val="tx2">
                    <a:lumMod val="75000"/>
                  </a:schemeClr>
                </a:solidFill>
                <a:latin typeface="Arial" panose="020B0604020202020204" pitchFamily="34" charset="0"/>
                <a:cs typeface="Arial" panose="020B0604020202020204" pitchFamily="34" charset="0"/>
              </a:rPr>
              <a:t>about or </a:t>
            </a:r>
            <a:r>
              <a:rPr lang="en-GB" sz="2900" b="1" dirty="0">
                <a:solidFill>
                  <a:schemeClr val="tx2">
                    <a:lumMod val="75000"/>
                  </a:schemeClr>
                </a:solidFill>
                <a:latin typeface="Arial" panose="020B0604020202020204" pitchFamily="34" charset="0"/>
                <a:cs typeface="Arial" panose="020B0604020202020204" pitchFamily="34" charset="0"/>
              </a:rPr>
              <a:t>notice abuse or neglect</a:t>
            </a:r>
            <a:r>
              <a:rPr lang="en-GB" sz="2900" b="1" dirty="0" smtClean="0">
                <a:solidFill>
                  <a:schemeClr val="tx2">
                    <a:lumMod val="75000"/>
                  </a:schemeClr>
                </a:solidFill>
                <a:latin typeface="Arial" panose="020B0604020202020204" pitchFamily="34" charset="0"/>
                <a:cs typeface="Arial" panose="020B0604020202020204" pitchFamily="34" charset="0"/>
              </a:rPr>
              <a:t>:</a:t>
            </a:r>
          </a:p>
          <a:p>
            <a:pPr marL="0" indent="0">
              <a:buNone/>
            </a:pPr>
            <a:endParaRPr lang="en-GB" sz="2900" dirty="0">
              <a:latin typeface="Arial" panose="020B0604020202020204" pitchFamily="34" charset="0"/>
              <a:cs typeface="Arial" panose="020B0604020202020204" pitchFamily="34" charset="0"/>
            </a:endParaRPr>
          </a:p>
          <a:p>
            <a:pPr lvl="0"/>
            <a:r>
              <a:rPr lang="en-GB" sz="2900" dirty="0">
                <a:latin typeface="Arial" panose="020B0604020202020204" pitchFamily="34" charset="0"/>
                <a:cs typeface="Arial" panose="020B0604020202020204" pitchFamily="34" charset="0"/>
              </a:rPr>
              <a:t>Ensure the immediate safety and welfare of the adult and any other person at risk</a:t>
            </a:r>
          </a:p>
          <a:p>
            <a:pPr lvl="0"/>
            <a:r>
              <a:rPr lang="en-GB" sz="2900" dirty="0">
                <a:latin typeface="Arial" panose="020B0604020202020204" pitchFamily="34" charset="0"/>
                <a:cs typeface="Arial" panose="020B0604020202020204" pitchFamily="34" charset="0"/>
              </a:rPr>
              <a:t>If urgent attention is needed for health or safety dial </a:t>
            </a:r>
            <a:r>
              <a:rPr lang="en-GB" sz="2900" b="1" dirty="0" smtClean="0">
                <a:solidFill>
                  <a:schemeClr val="tx2">
                    <a:lumMod val="75000"/>
                  </a:schemeClr>
                </a:solidFill>
                <a:latin typeface="Arial" panose="020B0604020202020204" pitchFamily="34" charset="0"/>
                <a:cs typeface="Arial" panose="020B0604020202020204" pitchFamily="34" charset="0"/>
              </a:rPr>
              <a:t>999 </a:t>
            </a:r>
            <a:r>
              <a:rPr lang="en-GB" sz="2900" dirty="0" smtClean="0">
                <a:latin typeface="Arial" panose="020B0604020202020204" pitchFamily="34" charset="0"/>
                <a:cs typeface="Arial" panose="020B0604020202020204" pitchFamily="34" charset="0"/>
              </a:rPr>
              <a:t>emergencies</a:t>
            </a:r>
            <a:endParaRPr lang="en-GB" sz="2900" b="1" dirty="0">
              <a:solidFill>
                <a:schemeClr val="tx2">
                  <a:lumMod val="75000"/>
                </a:schemeClr>
              </a:solidFill>
              <a:latin typeface="Arial" panose="020B0604020202020204" pitchFamily="34" charset="0"/>
              <a:cs typeface="Arial" panose="020B0604020202020204" pitchFamily="34" charset="0"/>
            </a:endParaRPr>
          </a:p>
          <a:p>
            <a:pPr lvl="0"/>
            <a:r>
              <a:rPr lang="en-GB" sz="2900" dirty="0">
                <a:latin typeface="Arial" panose="020B0604020202020204" pitchFamily="34" charset="0"/>
                <a:cs typeface="Arial" panose="020B0604020202020204" pitchFamily="34" charset="0"/>
              </a:rPr>
              <a:t> If a crime needs to be reported call the police on </a:t>
            </a:r>
            <a:r>
              <a:rPr lang="en-GB" sz="2900" b="1" dirty="0">
                <a:solidFill>
                  <a:schemeClr val="tx2">
                    <a:lumMod val="75000"/>
                  </a:schemeClr>
                </a:solidFill>
                <a:latin typeface="Arial" panose="020B0604020202020204" pitchFamily="34" charset="0"/>
                <a:cs typeface="Arial" panose="020B0604020202020204" pitchFamily="34" charset="0"/>
              </a:rPr>
              <a:t>101</a:t>
            </a:r>
            <a:r>
              <a:rPr lang="en-GB" sz="2900" dirty="0">
                <a:latin typeface="Arial" panose="020B0604020202020204" pitchFamily="34" charset="0"/>
                <a:cs typeface="Arial" panose="020B0604020202020204" pitchFamily="34" charset="0"/>
              </a:rPr>
              <a:t> or you can call Crimestoppers on </a:t>
            </a:r>
            <a:r>
              <a:rPr lang="en-GB" sz="2900" b="1" dirty="0">
                <a:solidFill>
                  <a:schemeClr val="tx2">
                    <a:lumMod val="75000"/>
                  </a:schemeClr>
                </a:solidFill>
                <a:latin typeface="Arial" panose="020B0604020202020204" pitchFamily="34" charset="0"/>
                <a:cs typeface="Arial" panose="020B0604020202020204" pitchFamily="34" charset="0"/>
              </a:rPr>
              <a:t>0800 555 111</a:t>
            </a:r>
          </a:p>
          <a:p>
            <a:pPr lvl="0"/>
            <a:r>
              <a:rPr lang="en-GB" sz="2900" dirty="0">
                <a:latin typeface="Arial" panose="020B0604020202020204" pitchFamily="34" charset="0"/>
                <a:cs typeface="Arial" panose="020B0604020202020204" pitchFamily="34" charset="0"/>
              </a:rPr>
              <a:t>Preserve any evidence</a:t>
            </a:r>
          </a:p>
          <a:p>
            <a:pPr lvl="0"/>
            <a:r>
              <a:rPr lang="en-GB" sz="2900" dirty="0">
                <a:latin typeface="Arial" panose="020B0604020202020204" pitchFamily="34" charset="0"/>
                <a:cs typeface="Arial" panose="020B0604020202020204" pitchFamily="34" charset="0"/>
              </a:rPr>
              <a:t>Accurately record the incident, any action or decisions. Make sure you sign it and add the date and time</a:t>
            </a:r>
            <a:r>
              <a:rPr lang="en-GB" sz="2900" dirty="0" smtClean="0">
                <a:latin typeface="Arial" panose="020B0604020202020204" pitchFamily="34" charset="0"/>
                <a:cs typeface="Arial" panose="020B0604020202020204" pitchFamily="34" charset="0"/>
              </a:rPr>
              <a:t>.</a:t>
            </a:r>
          </a:p>
          <a:p>
            <a:pPr marL="0" lvl="0" indent="0">
              <a:buNone/>
            </a:pPr>
            <a:endParaRPr lang="en-GB" sz="2900" dirty="0">
              <a:latin typeface="Arial" panose="020B0604020202020204" pitchFamily="34" charset="0"/>
              <a:cs typeface="Arial" panose="020B0604020202020204" pitchFamily="34" charset="0"/>
            </a:endParaRPr>
          </a:p>
          <a:p>
            <a:pPr marL="0" indent="0">
              <a:buNone/>
            </a:pPr>
            <a:r>
              <a:rPr lang="en-GB" sz="2900" b="1" dirty="0">
                <a:solidFill>
                  <a:schemeClr val="tx2">
                    <a:lumMod val="75000"/>
                  </a:schemeClr>
                </a:solidFill>
                <a:latin typeface="Arial" panose="020B0604020202020204" pitchFamily="34" charset="0"/>
                <a:cs typeface="Arial" panose="020B0604020202020204" pitchFamily="34" charset="0"/>
              </a:rPr>
              <a:t>Bradford Council’s Multi-Agency Safeguarding Hub (MASH) is the single point of contact to report safeguarding concerns. The MASH operates in partnership with West Yorkshire Metropolitan Police.</a:t>
            </a:r>
          </a:p>
          <a:p>
            <a:pPr marL="0" indent="0">
              <a:buNone/>
            </a:pPr>
            <a:endParaRPr lang="en-GB" sz="2900" b="1" dirty="0">
              <a:solidFill>
                <a:schemeClr val="tx2">
                  <a:lumMod val="75000"/>
                </a:schemeClr>
              </a:solidFill>
              <a:latin typeface="Arial" panose="020B0604020202020204" pitchFamily="34" charset="0"/>
              <a:cs typeface="Arial" panose="020B0604020202020204" pitchFamily="34" charset="0"/>
            </a:endParaRPr>
          </a:p>
          <a:p>
            <a:pPr marL="0" indent="0">
              <a:buNone/>
            </a:pPr>
            <a:r>
              <a:rPr lang="en-GB" sz="2900" b="1" dirty="0">
                <a:solidFill>
                  <a:schemeClr val="tx2">
                    <a:lumMod val="75000"/>
                  </a:schemeClr>
                </a:solidFill>
                <a:latin typeface="Arial" panose="020B0604020202020204" pitchFamily="34" charset="0"/>
                <a:cs typeface="Arial" panose="020B0604020202020204" pitchFamily="34" charset="0"/>
              </a:rPr>
              <a:t>Please note that Adult Safeguarding concerns reported to the MASH are screened by both the Local Authority and Police.</a:t>
            </a:r>
          </a:p>
          <a:p>
            <a:pPr marL="0" indent="0">
              <a:buNone/>
            </a:pPr>
            <a:r>
              <a:rPr lang="en-GB" sz="2900" b="1" dirty="0">
                <a:solidFill>
                  <a:schemeClr val="tx2">
                    <a:lumMod val="75000"/>
                  </a:schemeClr>
                </a:solidFill>
                <a:latin typeface="Arial" panose="020B0604020202020204" pitchFamily="34" charset="0"/>
                <a:cs typeface="Arial" panose="020B0604020202020204" pitchFamily="34" charset="0"/>
              </a:rPr>
              <a:t>You can contact the MASH team through our </a:t>
            </a:r>
            <a:r>
              <a:rPr lang="en-GB" sz="2900" b="1" dirty="0">
                <a:solidFill>
                  <a:schemeClr val="tx2">
                    <a:lumMod val="75000"/>
                  </a:schemeClr>
                </a:solidFill>
                <a:latin typeface="Arial" panose="020B0604020202020204" pitchFamily="34" charset="0"/>
                <a:cs typeface="Arial" panose="020B0604020202020204" pitchFamily="34" charset="0"/>
                <a:hlinkClick r:id="rId4"/>
              </a:rPr>
              <a:t>online form</a:t>
            </a:r>
            <a:r>
              <a:rPr lang="en-GB" sz="2900" b="1" dirty="0">
                <a:solidFill>
                  <a:schemeClr val="tx2">
                    <a:lumMod val="75000"/>
                  </a:schemeClr>
                </a:solidFill>
                <a:latin typeface="Arial" panose="020B0604020202020204" pitchFamily="34" charset="0"/>
                <a:cs typeface="Arial" panose="020B0604020202020204" pitchFamily="34" charset="0"/>
              </a:rPr>
              <a:t> or by telephone on 01274 431077.</a:t>
            </a:r>
          </a:p>
          <a:p>
            <a:pPr lvl="0"/>
            <a:endParaRPr lang="en-GB" sz="2900" dirty="0"/>
          </a:p>
          <a:p>
            <a:endParaRPr lang="en-GB" dirty="0"/>
          </a:p>
        </p:txBody>
      </p:sp>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31</a:t>
            </a:fld>
            <a:endParaRPr lang="en-GB" dirty="0"/>
          </a:p>
        </p:txBody>
      </p:sp>
    </p:spTree>
    <p:extLst>
      <p:ext uri="{BB962C8B-B14F-4D97-AF65-F5344CB8AC3E}">
        <p14:creationId xmlns:p14="http://schemas.microsoft.com/office/powerpoint/2010/main" val="3619455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32</a:t>
            </a:fld>
            <a:endParaRPr lang="en-GB" dirty="0"/>
          </a:p>
        </p:txBody>
      </p:sp>
      <p:sp>
        <p:nvSpPr>
          <p:cNvPr id="6" name="Title 1"/>
          <p:cNvSpPr>
            <a:spLocks noGrp="1"/>
          </p:cNvSpPr>
          <p:nvPr>
            <p:ph type="title"/>
          </p:nvPr>
        </p:nvSpPr>
        <p:spPr>
          <a:xfrm>
            <a:off x="467544" y="332656"/>
            <a:ext cx="5760640" cy="576064"/>
          </a:xfrm>
        </p:spPr>
        <p:txBody>
          <a:bodyPr>
            <a:normAutofit/>
          </a:bodyPr>
          <a:lstStyle/>
          <a:p>
            <a:pPr algn="l"/>
            <a:r>
              <a:rPr lang="en-GB" sz="2400" b="1" dirty="0" smtClean="0">
                <a:solidFill>
                  <a:srgbClr val="002060"/>
                </a:solidFill>
              </a:rPr>
              <a:t>Abbreviation Matrix</a:t>
            </a:r>
            <a:endParaRPr lang="en-GB" sz="2400" b="1" dirty="0">
              <a:solidFill>
                <a:srgbClr val="002060"/>
              </a:solidFill>
            </a:endParaRPr>
          </a:p>
        </p:txBody>
      </p:sp>
      <p:sp>
        <p:nvSpPr>
          <p:cNvPr id="10" name="Rectangle 9"/>
          <p:cNvSpPr/>
          <p:nvPr/>
        </p:nvSpPr>
        <p:spPr>
          <a:xfrm>
            <a:off x="467544" y="980728"/>
            <a:ext cx="7387842" cy="498598"/>
          </a:xfrm>
          <a:prstGeom prst="rect">
            <a:avLst/>
          </a:prstGeom>
        </p:spPr>
        <p:txBody>
          <a:bodyPr wrap="square">
            <a:spAutoFit/>
          </a:bodyPr>
          <a:lstStyle/>
          <a:p>
            <a:pPr defTabSz="288000">
              <a:lnSpc>
                <a:spcPct val="120000"/>
              </a:lnSpc>
            </a:pPr>
            <a:r>
              <a:rPr lang="en-GB" sz="1100" dirty="0" smtClean="0">
                <a:latin typeface="Arial"/>
                <a:ea typeface="Calibri"/>
                <a:cs typeface="Times New Roman"/>
              </a:rPr>
              <a:t>This matrix of abbreviations has been created to provide clarity and useful links for all. </a:t>
            </a:r>
          </a:p>
          <a:p>
            <a:pPr defTabSz="288000">
              <a:lnSpc>
                <a:spcPct val="120000"/>
              </a:lnSpc>
            </a:pPr>
            <a:r>
              <a:rPr lang="en-GB" sz="1100" dirty="0" smtClean="0">
                <a:latin typeface="Arial"/>
                <a:ea typeface="Calibri"/>
                <a:cs typeface="Times New Roman"/>
              </a:rPr>
              <a:t>You can see the full </a:t>
            </a:r>
            <a:r>
              <a:rPr lang="en-GB" sz="1100" dirty="0">
                <a:latin typeface="Arial"/>
                <a:ea typeface="Calibri"/>
                <a:cs typeface="Times New Roman"/>
              </a:rPr>
              <a:t>list here</a:t>
            </a:r>
            <a:r>
              <a:rPr lang="en-GB" sz="1100" dirty="0" smtClean="0">
                <a:latin typeface="Arial"/>
                <a:ea typeface="Calibri"/>
                <a:cs typeface="Times New Roman"/>
              </a:rPr>
              <a:t>: </a:t>
            </a:r>
            <a:r>
              <a:rPr lang="en-GB" sz="1100" b="1" dirty="0" smtClean="0">
                <a:solidFill>
                  <a:srgbClr val="0070C0"/>
                </a:solidFill>
                <a:latin typeface="Arial"/>
                <a:ea typeface="Calibri"/>
                <a:cs typeface="Times New Roman"/>
                <a:hlinkClick r:id="rId2"/>
              </a:rPr>
              <a:t>https</a:t>
            </a:r>
            <a:r>
              <a:rPr lang="en-GB" sz="1100" b="1" dirty="0">
                <a:solidFill>
                  <a:srgbClr val="0070C0"/>
                </a:solidFill>
                <a:latin typeface="Arial"/>
                <a:ea typeface="Calibri"/>
                <a:cs typeface="Times New Roman"/>
                <a:hlinkClick r:id="rId2"/>
              </a:rPr>
              <a:t>://www.local.gov</a:t>
            </a:r>
            <a:r>
              <a:rPr lang="en-GB" sz="1100" b="1" dirty="0" smtClean="0">
                <a:solidFill>
                  <a:srgbClr val="0070C0"/>
                </a:solidFill>
                <a:latin typeface="Arial"/>
                <a:ea typeface="Calibri"/>
                <a:cs typeface="Times New Roman"/>
              </a:rPr>
              <a:t>. uk/sites/default/files/documents/</a:t>
            </a:r>
            <a:endParaRPr lang="en-GB" sz="1100" b="1" dirty="0">
              <a:solidFill>
                <a:srgbClr val="0070C0"/>
              </a:solidFill>
              <a:latin typeface="Arial"/>
              <a:ea typeface="Calibri"/>
              <a:cs typeface="Times New Roman"/>
            </a:endParaRPr>
          </a:p>
        </p:txBody>
      </p:sp>
      <p:sp>
        <p:nvSpPr>
          <p:cNvPr id="2" name="TextBox 1"/>
          <p:cNvSpPr txBox="1"/>
          <p:nvPr/>
        </p:nvSpPr>
        <p:spPr>
          <a:xfrm>
            <a:off x="467544" y="1556792"/>
            <a:ext cx="3528392" cy="923330"/>
          </a:xfrm>
          <a:prstGeom prst="rect">
            <a:avLst/>
          </a:prstGeom>
          <a:noFill/>
        </p:spPr>
        <p:txBody>
          <a:bodyPr wrap="square" rtlCol="0">
            <a:spAutoFit/>
          </a:bodyPr>
          <a:lstStyle/>
          <a:p>
            <a:r>
              <a:rPr lang="en-GB" b="1" dirty="0" smtClean="0">
                <a:solidFill>
                  <a:srgbClr val="002060"/>
                </a:solidFill>
              </a:rPr>
              <a:t>Example</a:t>
            </a:r>
          </a:p>
          <a:p>
            <a:endParaRPr lang="en-GB" b="1" dirty="0">
              <a:solidFill>
                <a:srgbClr val="002060"/>
              </a:solidFill>
            </a:endParaRPr>
          </a:p>
          <a:p>
            <a:r>
              <a:rPr lang="en-GB" b="1" dirty="0" smtClean="0">
                <a:solidFill>
                  <a:srgbClr val="002060"/>
                </a:solidFill>
              </a:rPr>
              <a:t>Need explanation of S42</a:t>
            </a:r>
          </a:p>
        </p:txBody>
      </p:sp>
      <p:graphicFrame>
        <p:nvGraphicFramePr>
          <p:cNvPr id="3" name="Table 2"/>
          <p:cNvGraphicFramePr>
            <a:graphicFrameLocks noGrp="1"/>
          </p:cNvGraphicFramePr>
          <p:nvPr>
            <p:extLst>
              <p:ext uri="{D42A27DB-BD31-4B8C-83A1-F6EECF244321}">
                <p14:modId xmlns:p14="http://schemas.microsoft.com/office/powerpoint/2010/main" val="1176798767"/>
              </p:ext>
            </p:extLst>
          </p:nvPr>
        </p:nvGraphicFramePr>
        <p:xfrm>
          <a:off x="467544" y="2469577"/>
          <a:ext cx="8229600" cy="1918846"/>
        </p:xfrm>
        <a:graphic>
          <a:graphicData uri="http://schemas.openxmlformats.org/drawingml/2006/table">
            <a:tbl>
              <a:tblPr/>
              <a:tblGrid>
                <a:gridCol w="715617"/>
                <a:gridCol w="998098"/>
                <a:gridCol w="546129"/>
                <a:gridCol w="3860568"/>
                <a:gridCol w="2109188"/>
              </a:tblGrid>
              <a:tr h="175810">
                <a:tc gridSpan="5">
                  <a:txBody>
                    <a:bodyPr/>
                    <a:lstStyle/>
                    <a:p>
                      <a:pPr algn="ctr" fontAlgn="ctr"/>
                      <a:r>
                        <a:rPr lang="en-GB" sz="1100" b="1" i="0" u="none" strike="noStrike" dirty="0">
                          <a:solidFill>
                            <a:srgbClr val="FFFFFF"/>
                          </a:solidFill>
                          <a:effectLst/>
                          <a:latin typeface="Calibri"/>
                        </a:rPr>
                        <a:t>Bradford Safeguarding Adults Board Abbreviation Matrix</a:t>
                      </a:r>
                    </a:p>
                  </a:txBody>
                  <a:tcPr marL="0" marR="0" marT="0" marB="0" anchor="ctr">
                    <a:lnL>
                      <a:noFill/>
                    </a:lnL>
                    <a:lnR>
                      <a:noFill/>
                    </a:lnR>
                    <a:lnT>
                      <a:noFill/>
                    </a:lnT>
                    <a:lnB>
                      <a:noFill/>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10509">
                <a:tc>
                  <a:txBody>
                    <a:bodyPr/>
                    <a:lstStyle/>
                    <a:p>
                      <a:pPr algn="l" fontAlgn="ctr"/>
                      <a:endParaRPr lang="en-GB" sz="7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A6A6A6"/>
                      </a:solidFill>
                      <a:prstDash val="solid"/>
                      <a:round/>
                      <a:headEnd type="none" w="med" len="med"/>
                      <a:tailEnd type="none" w="med" len="med"/>
                    </a:lnB>
                  </a:tcPr>
                </a:tc>
              </a:tr>
              <a:tr h="125579">
                <a:tc>
                  <a:txBody>
                    <a:bodyPr/>
                    <a:lstStyle/>
                    <a:p>
                      <a:pPr algn="ctr" fontAlgn="ctr"/>
                      <a:r>
                        <a:rPr lang="en-GB" sz="700" b="1" i="0" u="none" strike="noStrike" dirty="0">
                          <a:solidFill>
                            <a:srgbClr val="000000"/>
                          </a:solidFill>
                          <a:effectLst/>
                          <a:latin typeface="Calibri"/>
                        </a:rPr>
                        <a:t>Abbreviation</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GB" sz="700" b="1" i="0" u="none" strike="noStrike" dirty="0">
                          <a:solidFill>
                            <a:srgbClr val="000000"/>
                          </a:solidFill>
                          <a:effectLst/>
                          <a:latin typeface="Calibri"/>
                        </a:rPr>
                        <a:t>Name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GB" sz="700" b="1" i="0" u="none" strike="noStrike" dirty="0">
                          <a:solidFill>
                            <a:srgbClr val="000000"/>
                          </a:solidFill>
                          <a:effectLst/>
                          <a:latin typeface="Calibri"/>
                        </a:rPr>
                        <a:t>Type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GB" sz="700" b="1" i="0" u="none" strike="noStrike" dirty="0">
                          <a:solidFill>
                            <a:srgbClr val="000000"/>
                          </a:solidFill>
                          <a:effectLst/>
                          <a:latin typeface="Calibri"/>
                        </a:rPr>
                        <a:t>Description</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GB" sz="700" b="1" i="0" u="none" strike="noStrike" dirty="0">
                          <a:solidFill>
                            <a:srgbClr val="000000"/>
                          </a:solidFill>
                          <a:effectLst/>
                          <a:latin typeface="Calibri"/>
                        </a:rPr>
                        <a:t>Useful Link/Documents</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r>
              <a:tr h="376737">
                <a:tc>
                  <a:txBody>
                    <a:bodyPr/>
                    <a:lstStyle/>
                    <a:p>
                      <a:pPr algn="l" fontAlgn="ctr"/>
                      <a:r>
                        <a:rPr lang="en-GB" sz="700" b="0" i="0" u="none" strike="noStrike" dirty="0">
                          <a:solidFill>
                            <a:srgbClr val="000000"/>
                          </a:solidFill>
                          <a:effectLst/>
                          <a:latin typeface="Calibri"/>
                        </a:rPr>
                        <a:t>ADASS</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Association of Directors of Adult Social Care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Association</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The association aims to further the interests of people in need of social care by promoting high standards of social care services and influencing the development of social care legislation and policy.</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sng" strike="noStrike" dirty="0">
                          <a:solidFill>
                            <a:srgbClr val="0000FF"/>
                          </a:solidFill>
                          <a:effectLst/>
                          <a:latin typeface="Calibri"/>
                          <a:hlinkClick r:id="rId3"/>
                        </a:rPr>
                        <a:t>https://www.adass.org.uk/resources-policy-page</a:t>
                      </a:r>
                      <a:endParaRPr lang="en-GB" sz="700" b="0" i="0" u="sng" strike="noStrike" dirty="0">
                        <a:solidFill>
                          <a:srgbClr val="0000FF"/>
                        </a:solidFill>
                        <a:effectLst/>
                        <a:latin typeface="Calibri"/>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r>
              <a:tr h="376737">
                <a:tc>
                  <a:txBody>
                    <a:bodyPr/>
                    <a:lstStyle/>
                    <a:p>
                      <a:pPr algn="l" fontAlgn="ctr"/>
                      <a:r>
                        <a:rPr lang="en-GB" sz="700" b="0" i="0" u="none" strike="noStrike" dirty="0">
                          <a:solidFill>
                            <a:srgbClr val="000000"/>
                          </a:solidFill>
                          <a:effectLst/>
                          <a:latin typeface="Calibri"/>
                        </a:rPr>
                        <a:t>ASC</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Adults Social Care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Service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Adult social care refers to a system of support designed to maintain and promote the independence and well-being of disabled and older people, and informal carers.</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sng" strike="noStrike" dirty="0">
                          <a:solidFill>
                            <a:srgbClr val="0000FF"/>
                          </a:solidFill>
                          <a:effectLst/>
                          <a:latin typeface="Calibri"/>
                          <a:hlinkClick r:id="rId4"/>
                        </a:rPr>
                        <a:t>https://www.bradford.gov.uk/adult-social-care/care-and-support-from-us/new-to-adult-social-care/</a:t>
                      </a:r>
                      <a:endParaRPr lang="en-GB" sz="700" b="0" i="0" u="sng" strike="noStrike" dirty="0">
                        <a:solidFill>
                          <a:srgbClr val="0000FF"/>
                        </a:solidFill>
                        <a:effectLst/>
                        <a:latin typeface="Calibri"/>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r>
              <a:tr h="376737">
                <a:tc>
                  <a:txBody>
                    <a:bodyPr/>
                    <a:lstStyle/>
                    <a:p>
                      <a:pPr algn="l" fontAlgn="ctr"/>
                      <a:r>
                        <a:rPr lang="en-GB" sz="700" b="0" i="0" u="none" strike="noStrike" dirty="0">
                          <a:solidFill>
                            <a:srgbClr val="000000"/>
                          </a:solidFill>
                          <a:effectLst/>
                          <a:latin typeface="Calibri"/>
                        </a:rPr>
                        <a:t>BDCFT</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Bradford District Care NHS Foundation Trust</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Trust</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Bradford District Care NHS Foundation Trust provides mental health, dentistry, community health and specialist learning disability services in Bradford, Keighley, Likely and Craven in Yorkshire, England. It achieved Foundation trust status in May 2015</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sng" strike="noStrike" dirty="0">
                          <a:solidFill>
                            <a:srgbClr val="0000FF"/>
                          </a:solidFill>
                          <a:effectLst/>
                          <a:latin typeface="Calibri"/>
                          <a:hlinkClick r:id="rId5"/>
                        </a:rPr>
                        <a:t>https://www.bdct.nhs.uk/</a:t>
                      </a:r>
                      <a:endParaRPr lang="en-GB" sz="700" b="0" i="0" u="sng" strike="noStrike" dirty="0">
                        <a:solidFill>
                          <a:srgbClr val="0000FF"/>
                        </a:solidFill>
                        <a:effectLst/>
                        <a:latin typeface="Calibri"/>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r>
              <a:tr h="376737">
                <a:tc>
                  <a:txBody>
                    <a:bodyPr/>
                    <a:lstStyle/>
                    <a:p>
                      <a:pPr algn="l" fontAlgn="ctr"/>
                      <a:r>
                        <a:rPr lang="en-GB" sz="700" b="0" i="0" u="none" strike="noStrike" dirty="0">
                          <a:solidFill>
                            <a:srgbClr val="000000"/>
                          </a:solidFill>
                          <a:effectLst/>
                          <a:latin typeface="Calibri"/>
                        </a:rPr>
                        <a:t>BIA</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Best Interest Assessor</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Person/Role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Calibri"/>
                        </a:rPr>
                        <a:t>The lynchpin on which the entire edifice of DoLS rests, they have a range of duties that fall to them within the operation of the Safeguards. Best interests assessors are often the main assessors, though a mental health assessor may also assess capacity</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GB" sz="700" b="0" i="0" u="sng" strike="noStrike" dirty="0">
                          <a:solidFill>
                            <a:srgbClr val="0000FF"/>
                          </a:solidFill>
                          <a:effectLst/>
                          <a:latin typeface="Calibri"/>
                          <a:hlinkClick r:id="rId6"/>
                        </a:rPr>
                        <a:t>https://www.gov.uk/government/publications/best-interests-assessor-list-of-organisations-providing-training</a:t>
                      </a:r>
                      <a:endParaRPr lang="en-GB" sz="700" b="0" i="0" u="sng" strike="noStrike" dirty="0">
                        <a:solidFill>
                          <a:srgbClr val="0000FF"/>
                        </a:solidFill>
                        <a:effectLst/>
                        <a:latin typeface="Calibri"/>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394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4</a:t>
            </a:fld>
            <a:endParaRPr lang="en-GB" dirty="0"/>
          </a:p>
        </p:txBody>
      </p:sp>
      <p:sp>
        <p:nvSpPr>
          <p:cNvPr id="6" name="Title 1"/>
          <p:cNvSpPr>
            <a:spLocks noGrp="1"/>
          </p:cNvSpPr>
          <p:nvPr>
            <p:ph type="title"/>
          </p:nvPr>
        </p:nvSpPr>
        <p:spPr>
          <a:xfrm>
            <a:off x="457200" y="274638"/>
            <a:ext cx="2890664" cy="706090"/>
          </a:xfrm>
        </p:spPr>
        <p:txBody>
          <a:bodyPr>
            <a:normAutofit/>
          </a:bodyPr>
          <a:lstStyle/>
          <a:p>
            <a:pPr algn="l"/>
            <a:r>
              <a:rPr lang="en-GB" sz="2400" b="1" dirty="0" smtClean="0">
                <a:solidFill>
                  <a:srgbClr val="002060"/>
                </a:solidFill>
              </a:rPr>
              <a:t>Executive Summary</a:t>
            </a:r>
            <a:endParaRPr lang="en-GB" sz="2400" b="1" dirty="0">
              <a:solidFill>
                <a:srgbClr val="002060"/>
              </a:solidFill>
            </a:endParaRPr>
          </a:p>
        </p:txBody>
      </p:sp>
      <p:sp>
        <p:nvSpPr>
          <p:cNvPr id="7" name="TextBox 6"/>
          <p:cNvSpPr txBox="1"/>
          <p:nvPr/>
        </p:nvSpPr>
        <p:spPr>
          <a:xfrm>
            <a:off x="179512" y="836712"/>
            <a:ext cx="8640960" cy="5678478"/>
          </a:xfrm>
          <a:prstGeom prst="rect">
            <a:avLst/>
          </a:prstGeom>
          <a:noFill/>
        </p:spPr>
        <p:txBody>
          <a:bodyPr wrap="square" rtlCol="0">
            <a:spAutoFit/>
          </a:bodyPr>
          <a:lstStyle/>
          <a:p>
            <a:r>
              <a:rPr lang="en-GB" sz="1100" dirty="0">
                <a:cs typeface="Arial" panose="020B0604020202020204" pitchFamily="34" charset="0"/>
              </a:rPr>
              <a:t>Bradford continues to be enriched by its </a:t>
            </a:r>
            <a:r>
              <a:rPr lang="en-GB" sz="1100" dirty="0" smtClean="0">
                <a:cs typeface="Arial" panose="020B0604020202020204" pitchFamily="34" charset="0"/>
              </a:rPr>
              <a:t>diversity and  the Bradford Safeguarding Adults Board (BSAB) continues to  </a:t>
            </a:r>
            <a:r>
              <a:rPr lang="en-GB" sz="1100" dirty="0">
                <a:cs typeface="Arial" panose="020B0604020202020204" pitchFamily="34" charset="0"/>
              </a:rPr>
              <a:t>work together with partner organisations and people in our communities so that Adults can live the best lives they can with their wellbeing and rights being supported, safe from abuse and neglect</a:t>
            </a:r>
            <a:r>
              <a:rPr lang="en-GB" sz="1100" dirty="0" smtClean="0">
                <a:cs typeface="Arial" panose="020B0604020202020204" pitchFamily="34" charset="0"/>
              </a:rPr>
              <a:t>. </a:t>
            </a:r>
            <a:r>
              <a:rPr lang="en-GB" sz="1100" dirty="0">
                <a:cs typeface="Arial" panose="020B0604020202020204" pitchFamily="34" charset="0"/>
              </a:rPr>
              <a:t> </a:t>
            </a:r>
            <a:r>
              <a:rPr lang="en-GB" sz="1100" dirty="0" smtClean="0">
                <a:cs typeface="Arial" panose="020B0604020202020204" pitchFamily="34" charset="0"/>
              </a:rPr>
              <a:t>Through the year the BSAB continued to work against the 3 priorities </a:t>
            </a:r>
          </a:p>
          <a:p>
            <a:pPr marL="171450" indent="-171450">
              <a:buFont typeface="Arial" panose="020B0604020202020204" pitchFamily="34" charset="0"/>
              <a:buChar char="•"/>
            </a:pPr>
            <a:r>
              <a:rPr lang="en-GB" sz="1100" dirty="0" smtClean="0">
                <a:cs typeface="Arial" panose="020B0604020202020204" pitchFamily="34" charset="0"/>
              </a:rPr>
              <a:t>Make </a:t>
            </a:r>
            <a:r>
              <a:rPr lang="en-GB" sz="1100" dirty="0">
                <a:cs typeface="Arial" panose="020B0604020202020204" pitchFamily="34" charset="0"/>
              </a:rPr>
              <a:t>safeguarding personal and support adults at risk to achieve the outcomes they want</a:t>
            </a:r>
          </a:p>
          <a:p>
            <a:pPr marL="171450" indent="-171450">
              <a:buFont typeface="Arial" panose="020B0604020202020204" pitchFamily="34" charset="0"/>
              <a:buChar char="•"/>
            </a:pPr>
            <a:r>
              <a:rPr lang="en-GB" sz="1100" dirty="0" smtClean="0">
                <a:cs typeface="Arial" panose="020B0604020202020204" pitchFamily="34" charset="0"/>
              </a:rPr>
              <a:t>Making </a:t>
            </a:r>
            <a:r>
              <a:rPr lang="en-GB" sz="1100" dirty="0">
                <a:cs typeface="Arial" panose="020B0604020202020204" pitchFamily="34" charset="0"/>
              </a:rPr>
              <a:t>sure that all services have the appropriate systems and processes in place to support and safeguard </a:t>
            </a:r>
            <a:r>
              <a:rPr lang="en-GB" sz="1100" dirty="0" smtClean="0">
                <a:cs typeface="Arial" panose="020B0604020202020204" pitchFamily="34" charset="0"/>
              </a:rPr>
              <a:t>adults </a:t>
            </a:r>
            <a:r>
              <a:rPr lang="en-GB" sz="1100" dirty="0">
                <a:cs typeface="Arial" panose="020B0604020202020204" pitchFamily="34" charset="0"/>
              </a:rPr>
              <a:t>effectively.  </a:t>
            </a:r>
            <a:endParaRPr lang="en-GB" sz="1100" dirty="0" smtClean="0">
              <a:cs typeface="Arial" panose="020B0604020202020204" pitchFamily="34" charset="0"/>
            </a:endParaRPr>
          </a:p>
          <a:p>
            <a:pPr marL="171450" indent="-171450">
              <a:buFont typeface="Arial" panose="020B0604020202020204" pitchFamily="34" charset="0"/>
              <a:buChar char="•"/>
            </a:pPr>
            <a:r>
              <a:rPr lang="en-GB" sz="1100" dirty="0" smtClean="0">
                <a:cs typeface="Arial" panose="020B0604020202020204" pitchFamily="34" charset="0"/>
              </a:rPr>
              <a:t>Partners</a:t>
            </a:r>
            <a:r>
              <a:rPr lang="en-GB" sz="1100" dirty="0">
                <a:cs typeface="Arial" panose="020B0604020202020204" pitchFamily="34" charset="0"/>
              </a:rPr>
              <a:t>, organisations and communities work together to prevent abuse from </a:t>
            </a:r>
            <a:r>
              <a:rPr lang="en-GB" sz="1100" dirty="0" smtClean="0">
                <a:cs typeface="Arial" panose="020B0604020202020204" pitchFamily="34" charset="0"/>
              </a:rPr>
              <a:t>happening</a:t>
            </a:r>
          </a:p>
          <a:p>
            <a:r>
              <a:rPr lang="en-GB" sz="1100" dirty="0" smtClean="0">
                <a:cs typeface="Arial" panose="020B0604020202020204" pitchFamily="34" charset="0"/>
              </a:rPr>
              <a:t>The </a:t>
            </a:r>
            <a:r>
              <a:rPr lang="en-GB" sz="1100" dirty="0">
                <a:cs typeface="Arial" panose="020B0604020202020204" pitchFamily="34" charset="0"/>
              </a:rPr>
              <a:t>Business Units for the </a:t>
            </a:r>
            <a:r>
              <a:rPr lang="en-GB" sz="1100" dirty="0" smtClean="0">
                <a:cs typeface="Arial" panose="020B0604020202020204" pitchFamily="34" charset="0"/>
              </a:rPr>
              <a:t>Childrens Safeguarding Board and </a:t>
            </a:r>
            <a:r>
              <a:rPr lang="en-GB" sz="1100" dirty="0">
                <a:cs typeface="Arial" panose="020B0604020202020204" pitchFamily="34" charset="0"/>
              </a:rPr>
              <a:t>BSAB are now combined </a:t>
            </a:r>
            <a:r>
              <a:rPr lang="en-GB" sz="1100" dirty="0" smtClean="0">
                <a:cs typeface="Arial" panose="020B0604020202020204" pitchFamily="34" charset="0"/>
              </a:rPr>
              <a:t>as a </a:t>
            </a:r>
            <a:r>
              <a:rPr lang="en-GB" sz="1100" dirty="0">
                <a:cs typeface="Arial" panose="020B0604020202020204" pitchFamily="34" charset="0"/>
              </a:rPr>
              <a:t>single Unit which has improved the synergy between the two partnerships and allows a greater consistency of approach, efficiencies of </a:t>
            </a:r>
            <a:r>
              <a:rPr lang="en-GB" sz="1100" dirty="0" smtClean="0">
                <a:cs typeface="Arial" panose="020B0604020202020204" pitchFamily="34" charset="0"/>
              </a:rPr>
              <a:t>working and sharing </a:t>
            </a:r>
            <a:r>
              <a:rPr lang="en-GB" sz="1100" dirty="0">
                <a:cs typeface="Arial" panose="020B0604020202020204" pitchFamily="34" charset="0"/>
              </a:rPr>
              <a:t>of good </a:t>
            </a:r>
            <a:r>
              <a:rPr lang="en-GB" sz="1100" dirty="0" smtClean="0">
                <a:cs typeface="Arial" panose="020B0604020202020204" pitchFamily="34" charset="0"/>
              </a:rPr>
              <a:t>practice. </a:t>
            </a:r>
          </a:p>
          <a:p>
            <a:endParaRPr lang="en-GB" sz="1100" dirty="0" smtClean="0">
              <a:cs typeface="Arial" panose="020B0604020202020204" pitchFamily="34" charset="0"/>
            </a:endParaRPr>
          </a:p>
          <a:p>
            <a:pPr indent="-182563"/>
            <a:r>
              <a:rPr lang="en-GB" sz="1100" dirty="0">
                <a:cs typeface="Arial" panose="020B0604020202020204" pitchFamily="34" charset="0"/>
              </a:rPr>
              <a:t>Bradford Council’s Safeguarding </a:t>
            </a:r>
            <a:r>
              <a:rPr lang="en-GB" sz="1100" dirty="0" smtClean="0">
                <a:cs typeface="Arial" panose="020B0604020202020204" pitchFamily="34" charset="0"/>
              </a:rPr>
              <a:t> Adult Team </a:t>
            </a:r>
            <a:r>
              <a:rPr lang="en-GB" sz="1100" dirty="0">
                <a:cs typeface="Arial" panose="020B0604020202020204" pitchFamily="34" charset="0"/>
              </a:rPr>
              <a:t>received 6% </a:t>
            </a:r>
            <a:r>
              <a:rPr lang="en-GB" sz="1100" dirty="0" smtClean="0">
                <a:cs typeface="Arial" panose="020B0604020202020204" pitchFamily="34" charset="0"/>
              </a:rPr>
              <a:t> fewer concerns  and </a:t>
            </a:r>
            <a:r>
              <a:rPr lang="en-GB" sz="1100" dirty="0">
                <a:cs typeface="Arial" panose="020B0604020202020204" pitchFamily="34" charset="0"/>
              </a:rPr>
              <a:t>there was a large decrease in the number of these that </a:t>
            </a:r>
            <a:r>
              <a:rPr lang="en-GB" sz="1100" dirty="0" smtClean="0">
                <a:cs typeface="Arial" panose="020B0604020202020204" pitchFamily="34" charset="0"/>
              </a:rPr>
              <a:t> met </a:t>
            </a:r>
            <a:r>
              <a:rPr lang="en-GB" sz="1100" dirty="0">
                <a:cs typeface="Arial" panose="020B0604020202020204" pitchFamily="34" charset="0"/>
              </a:rPr>
              <a:t>the Section 42 </a:t>
            </a:r>
            <a:r>
              <a:rPr lang="en-GB" sz="1100" dirty="0" smtClean="0">
                <a:cs typeface="Arial" panose="020B0604020202020204" pitchFamily="34" charset="0"/>
              </a:rPr>
              <a:t>criteria from the previous year. Approximately half of concerns relate to people aged 65+ and about a  33% relate to physical abuse. Approximately 20%  (of what) relates to people that had a primary support  need  of a more complex nature. </a:t>
            </a:r>
          </a:p>
          <a:p>
            <a:pPr indent="-182563"/>
            <a:endParaRPr lang="en-GB" sz="1100" dirty="0">
              <a:cs typeface="Arial" panose="020B0604020202020204" pitchFamily="34" charset="0"/>
            </a:endParaRPr>
          </a:p>
          <a:p>
            <a:pPr indent="-182563"/>
            <a:r>
              <a:rPr lang="en-GB" sz="1100" dirty="0">
                <a:cs typeface="Arial" panose="020B0604020202020204" pitchFamily="34" charset="0"/>
              </a:rPr>
              <a:t>Single and multi-agency training programmes have been reviewed and updated in response to local procedural changes and to embed Making Safeguarding </a:t>
            </a:r>
            <a:r>
              <a:rPr lang="en-GB" sz="1100" dirty="0" smtClean="0">
                <a:cs typeface="Arial" panose="020B0604020202020204" pitchFamily="34" charset="0"/>
              </a:rPr>
              <a:t>Personal (MSP). </a:t>
            </a:r>
            <a:r>
              <a:rPr lang="en-GB" sz="1100" dirty="0">
                <a:cs typeface="Arial" panose="020B0604020202020204" pitchFamily="34" charset="0"/>
              </a:rPr>
              <a:t>The Training sub-group has maintained close working links with the S</a:t>
            </a:r>
            <a:r>
              <a:rPr lang="en-GB" sz="1100" dirty="0" smtClean="0">
                <a:cs typeface="Arial" panose="020B0604020202020204" pitchFamily="34" charset="0"/>
              </a:rPr>
              <a:t>afeguarding </a:t>
            </a:r>
            <a:r>
              <a:rPr lang="en-GB" sz="1100" dirty="0">
                <a:cs typeface="Arial" panose="020B0604020202020204" pitchFamily="34" charset="0"/>
              </a:rPr>
              <a:t>V</a:t>
            </a:r>
            <a:r>
              <a:rPr lang="en-GB" sz="1100" dirty="0" smtClean="0">
                <a:cs typeface="Arial" panose="020B0604020202020204" pitchFamily="34" charset="0"/>
              </a:rPr>
              <a:t>oice </a:t>
            </a:r>
            <a:r>
              <a:rPr lang="en-GB" sz="1100" dirty="0">
                <a:cs typeface="Arial" panose="020B0604020202020204" pitchFamily="34" charset="0"/>
              </a:rPr>
              <a:t>group to ensure service users have the opportunity to influence and comment on training and resources </a:t>
            </a:r>
            <a:r>
              <a:rPr lang="en-GB" sz="1100" dirty="0" smtClean="0">
                <a:cs typeface="Arial" panose="020B0604020202020204" pitchFamily="34" charset="0"/>
              </a:rPr>
              <a:t>used. </a:t>
            </a:r>
            <a:r>
              <a:rPr lang="en-GB" sz="1100" dirty="0">
                <a:cs typeface="Arial" panose="020B0604020202020204" pitchFamily="34" charset="0"/>
              </a:rPr>
              <a:t>The seventh Annual Safeguarding Week was a resounding success with over 60 events. </a:t>
            </a:r>
            <a:endParaRPr lang="en-GB" sz="1100" dirty="0" smtClean="0">
              <a:cs typeface="Arial" panose="020B0604020202020204" pitchFamily="34" charset="0"/>
            </a:endParaRPr>
          </a:p>
          <a:p>
            <a:pPr indent="-182563"/>
            <a:endParaRPr lang="en-GB" sz="1100" dirty="0" smtClean="0">
              <a:cs typeface="Arial" panose="020B0604020202020204" pitchFamily="34" charset="0"/>
            </a:endParaRPr>
          </a:p>
          <a:p>
            <a:pPr indent="-182563"/>
            <a:r>
              <a:rPr lang="en-GB" sz="1100" dirty="0" smtClean="0">
                <a:cs typeface="Arial" panose="020B0604020202020204" pitchFamily="34" charset="0"/>
              </a:rPr>
              <a:t>The Safeguarding Voice Group continues </a:t>
            </a:r>
            <a:r>
              <a:rPr lang="en-GB" sz="1100" dirty="0">
                <a:cs typeface="Arial" panose="020B0604020202020204" pitchFamily="34" charset="0"/>
              </a:rPr>
              <a:t>to support the work of the BSAB and in particular around MSP. The group </a:t>
            </a:r>
            <a:r>
              <a:rPr lang="en-GB" sz="1100" dirty="0" smtClean="0">
                <a:cs typeface="Arial" panose="020B0604020202020204" pitchFamily="34" charset="0"/>
              </a:rPr>
              <a:t> worked on various projects  and assisted  in the Mate Crime launch and  also  the public </a:t>
            </a:r>
            <a:r>
              <a:rPr lang="en-GB" sz="1100" dirty="0">
                <a:cs typeface="Arial" panose="020B0604020202020204" pitchFamily="34" charset="0"/>
              </a:rPr>
              <a:t>engagement event held in June 2018 </a:t>
            </a:r>
            <a:r>
              <a:rPr lang="en-GB" sz="1100" dirty="0" smtClean="0">
                <a:cs typeface="Arial" panose="020B0604020202020204" pitchFamily="34" charset="0"/>
              </a:rPr>
              <a:t>.  This was  a  </a:t>
            </a:r>
            <a:r>
              <a:rPr lang="en-GB" sz="1100" dirty="0">
                <a:cs typeface="Arial" panose="020B0604020202020204" pitchFamily="34" charset="0"/>
              </a:rPr>
              <a:t>successful community engagement </a:t>
            </a:r>
            <a:r>
              <a:rPr lang="en-GB" sz="1100" dirty="0" smtClean="0">
                <a:cs typeface="Arial" panose="020B0604020202020204" pitchFamily="34" charset="0"/>
              </a:rPr>
              <a:t>event, hosted by the BSAB, and considered the new BSAB plan,  which explains </a:t>
            </a:r>
            <a:r>
              <a:rPr lang="en-GB" sz="1100" dirty="0">
                <a:cs typeface="Arial" panose="020B0604020202020204" pitchFamily="34" charset="0"/>
              </a:rPr>
              <a:t>how the BSAB will work in the future to keep people safe. The event was aimed at people who use services, support workers and carers, local community groups and members of the </a:t>
            </a:r>
            <a:r>
              <a:rPr lang="en-GB" sz="1100" dirty="0" smtClean="0">
                <a:cs typeface="Arial" panose="020B0604020202020204" pitchFamily="34" charset="0"/>
              </a:rPr>
              <a:t>public</a:t>
            </a:r>
            <a:r>
              <a:rPr lang="en-GB" sz="1100" dirty="0">
                <a:cs typeface="Arial" panose="020B0604020202020204" pitchFamily="34" charset="0"/>
              </a:rPr>
              <a:t>,</a:t>
            </a:r>
            <a:r>
              <a:rPr lang="en-GB" sz="1100" dirty="0" smtClean="0">
                <a:cs typeface="Arial" panose="020B0604020202020204" pitchFamily="34" charset="0"/>
              </a:rPr>
              <a:t> </a:t>
            </a:r>
            <a:r>
              <a:rPr lang="en-GB" sz="1100" dirty="0">
                <a:cs typeface="Arial" panose="020B0604020202020204" pitchFamily="34" charset="0"/>
              </a:rPr>
              <a:t>with over 100 people  at the event providing feedback </a:t>
            </a:r>
            <a:r>
              <a:rPr lang="en-GB" sz="1100" dirty="0" smtClean="0">
                <a:cs typeface="Arial" panose="020B0604020202020204" pitchFamily="34" charset="0"/>
              </a:rPr>
              <a:t>on </a:t>
            </a:r>
            <a:r>
              <a:rPr lang="en-GB" sz="1100" dirty="0">
                <a:cs typeface="Arial" panose="020B0604020202020204" pitchFamily="34" charset="0"/>
              </a:rPr>
              <a:t>the new plan.</a:t>
            </a:r>
          </a:p>
          <a:p>
            <a:pPr indent="-182563"/>
            <a:endParaRPr lang="en-GB" sz="1100" dirty="0" smtClean="0">
              <a:cs typeface="Arial" panose="020B0604020202020204" pitchFamily="34" charset="0"/>
            </a:endParaRPr>
          </a:p>
          <a:p>
            <a:pPr indent="-182563"/>
            <a:r>
              <a:rPr lang="en-GB" sz="1100" dirty="0" smtClean="0">
                <a:cs typeface="Arial" panose="020B0604020202020204" pitchFamily="34" charset="0"/>
              </a:rPr>
              <a:t>Partners and service users contributed  to  Making </a:t>
            </a:r>
            <a:r>
              <a:rPr lang="en-GB" sz="1100" dirty="0">
                <a:cs typeface="Arial" panose="020B0604020202020204" pitchFamily="34" charset="0"/>
              </a:rPr>
              <a:t>Safeguarding Personal </a:t>
            </a:r>
            <a:r>
              <a:rPr lang="en-GB" sz="1100" dirty="0" smtClean="0">
                <a:cs typeface="Arial" panose="020B0604020202020204" pitchFamily="34" charset="0"/>
              </a:rPr>
              <a:t>and  completed </a:t>
            </a:r>
            <a:r>
              <a:rPr lang="en-GB" sz="1100" dirty="0">
                <a:cs typeface="Arial" panose="020B0604020202020204" pitchFamily="34" charset="0"/>
              </a:rPr>
              <a:t>work on </a:t>
            </a:r>
            <a:r>
              <a:rPr lang="en-GB" sz="1100" dirty="0" smtClean="0">
                <a:cs typeface="Arial" panose="020B0604020202020204" pitchFamily="34" charset="0"/>
              </a:rPr>
              <a:t>materials  explaining </a:t>
            </a:r>
            <a:r>
              <a:rPr lang="en-GB" sz="1100" dirty="0">
                <a:cs typeface="Arial" panose="020B0604020202020204" pitchFamily="34" charset="0"/>
              </a:rPr>
              <a:t>‘What is Making Safeguarding </a:t>
            </a:r>
            <a:r>
              <a:rPr lang="en-GB" sz="1100" dirty="0" smtClean="0">
                <a:solidFill>
                  <a:srgbClr val="FF0000"/>
                </a:solidFill>
                <a:cs typeface="Arial" panose="020B0604020202020204" pitchFamily="34" charset="0"/>
              </a:rPr>
              <a:t> </a:t>
            </a:r>
            <a:r>
              <a:rPr lang="en-GB" sz="1100" dirty="0" smtClean="0">
                <a:cs typeface="Arial" panose="020B0604020202020204" pitchFamily="34" charset="0"/>
              </a:rPr>
              <a:t>Personal </a:t>
            </a:r>
            <a:r>
              <a:rPr lang="en-GB" sz="1100" dirty="0">
                <a:cs typeface="Arial" panose="020B0604020202020204" pitchFamily="34" charset="0"/>
              </a:rPr>
              <a:t>all </a:t>
            </a:r>
            <a:r>
              <a:rPr lang="en-GB" sz="1100" dirty="0" smtClean="0">
                <a:cs typeface="Arial" panose="020B0604020202020204" pitchFamily="34" charset="0"/>
              </a:rPr>
              <a:t>about', and </a:t>
            </a:r>
            <a:r>
              <a:rPr lang="en-GB" sz="1100" dirty="0">
                <a:cs typeface="Arial" panose="020B0604020202020204" pitchFamily="34" charset="0"/>
              </a:rPr>
              <a:t>also a toolkit of MSP exercises that trainers can use to help </a:t>
            </a:r>
            <a:r>
              <a:rPr lang="en-GB" sz="1100" dirty="0" smtClean="0">
                <a:cs typeface="Arial" panose="020B0604020202020204" pitchFamily="34" charset="0"/>
              </a:rPr>
              <a:t>everyone understand  MSP.</a:t>
            </a:r>
          </a:p>
          <a:p>
            <a:pPr indent="-182563"/>
            <a:endParaRPr lang="en-GB" sz="1100" dirty="0">
              <a:cs typeface="Arial" panose="020B0604020202020204" pitchFamily="34" charset="0"/>
            </a:endParaRPr>
          </a:p>
          <a:p>
            <a:pPr indent="-182563"/>
            <a:r>
              <a:rPr lang="en-GB" sz="1100" dirty="0">
                <a:cs typeface="Arial" panose="020B0604020202020204" pitchFamily="34" charset="0"/>
              </a:rPr>
              <a:t>Partners </a:t>
            </a:r>
            <a:r>
              <a:rPr lang="en-GB" sz="1100" dirty="0" smtClean="0">
                <a:cs typeface="Arial" panose="020B0604020202020204" pitchFamily="34" charset="0"/>
              </a:rPr>
              <a:t>decided that  2 cases met the criteria </a:t>
            </a:r>
            <a:r>
              <a:rPr lang="en-GB" sz="1100" dirty="0">
                <a:cs typeface="Arial" panose="020B0604020202020204" pitchFamily="34" charset="0"/>
              </a:rPr>
              <a:t>under Section 44 of the Care </a:t>
            </a:r>
            <a:r>
              <a:rPr lang="en-GB" sz="1100" dirty="0" smtClean="0">
                <a:cs typeface="Arial" panose="020B0604020202020204" pitchFamily="34" charset="0"/>
              </a:rPr>
              <a:t>Act  where a Safeguarding Adult Review would be undertaken. The BSAB formed a dedicated SAR sub-group and updated </a:t>
            </a:r>
            <a:r>
              <a:rPr lang="en-GB" sz="1100" dirty="0">
                <a:cs typeface="Arial" panose="020B0604020202020204" pitchFamily="34" charset="0"/>
              </a:rPr>
              <a:t>the </a:t>
            </a:r>
            <a:r>
              <a:rPr lang="en-GB" sz="1100" dirty="0" smtClean="0">
                <a:cs typeface="Arial" panose="020B0604020202020204" pitchFamily="34" charset="0"/>
              </a:rPr>
              <a:t>Safeguarding Adults </a:t>
            </a:r>
            <a:r>
              <a:rPr lang="en-GB" sz="1100" dirty="0">
                <a:cs typeface="Arial" panose="020B0604020202020204" pitchFamily="34" charset="0"/>
              </a:rPr>
              <a:t>Review toolkit. </a:t>
            </a:r>
            <a:endParaRPr lang="en-GB" sz="1100" dirty="0" smtClean="0">
              <a:cs typeface="Arial" panose="020B0604020202020204" pitchFamily="34" charset="0"/>
            </a:endParaRPr>
          </a:p>
          <a:p>
            <a:pPr indent="-182563"/>
            <a:endParaRPr lang="en-GB" sz="1100" dirty="0">
              <a:cs typeface="Arial" panose="020B0604020202020204" pitchFamily="34" charset="0"/>
            </a:endParaRPr>
          </a:p>
          <a:p>
            <a:pPr indent="-182563"/>
            <a:r>
              <a:rPr lang="en-GB" sz="1100" dirty="0" smtClean="0">
                <a:cs typeface="Arial" panose="020B0604020202020204" pitchFamily="34" charset="0"/>
              </a:rPr>
              <a:t>Bradford </a:t>
            </a:r>
            <a:r>
              <a:rPr lang="en-GB" sz="1100" dirty="0">
                <a:cs typeface="Arial" panose="020B0604020202020204" pitchFamily="34" charset="0"/>
              </a:rPr>
              <a:t>continues to develop collaborative work with other Strategic Boards and amongst the sub-groups. The Risk and Vulnerabilities </a:t>
            </a:r>
            <a:r>
              <a:rPr lang="en-GB" sz="1100" dirty="0" smtClean="0">
                <a:cs typeface="Arial" panose="020B0604020202020204" pitchFamily="34" charset="0"/>
              </a:rPr>
              <a:t>sub-group </a:t>
            </a:r>
            <a:r>
              <a:rPr lang="en-GB" sz="1100" dirty="0">
                <a:cs typeface="Arial" panose="020B0604020202020204" pitchFamily="34" charset="0"/>
              </a:rPr>
              <a:t>now includes all complex safeguarding themes, linking with the West Yorkshire group. The Communications and Engagement </a:t>
            </a:r>
            <a:r>
              <a:rPr lang="en-GB" sz="1100" dirty="0" smtClean="0">
                <a:cs typeface="Arial" panose="020B0604020202020204" pitchFamily="34" charset="0"/>
              </a:rPr>
              <a:t>group </a:t>
            </a:r>
            <a:r>
              <a:rPr lang="en-GB" sz="1100" dirty="0">
                <a:cs typeface="Arial" panose="020B0604020202020204" pitchFamily="34" charset="0"/>
              </a:rPr>
              <a:t>continues to increase its membership and influence and expertise to raise awareness and support for professionals and communities. </a:t>
            </a:r>
            <a:endParaRPr lang="en-GB" sz="1100" b="1" dirty="0" smtClean="0">
              <a:solidFill>
                <a:srgbClr val="FF0000"/>
              </a:solidFill>
              <a:cs typeface="Arial" panose="020B0604020202020204" pitchFamily="34" charset="0"/>
            </a:endParaRPr>
          </a:p>
        </p:txBody>
      </p:sp>
    </p:spTree>
    <p:extLst>
      <p:ext uri="{BB962C8B-B14F-4D97-AF65-F5344CB8AC3E}">
        <p14:creationId xmlns:p14="http://schemas.microsoft.com/office/powerpoint/2010/main" val="155561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5</a:t>
            </a:fld>
            <a:endParaRPr lang="en-GB" dirty="0"/>
          </a:p>
        </p:txBody>
      </p:sp>
      <p:sp>
        <p:nvSpPr>
          <p:cNvPr id="6" name="Title 1"/>
          <p:cNvSpPr>
            <a:spLocks noGrp="1"/>
          </p:cNvSpPr>
          <p:nvPr>
            <p:ph type="title"/>
          </p:nvPr>
        </p:nvSpPr>
        <p:spPr>
          <a:xfrm>
            <a:off x="323528" y="295542"/>
            <a:ext cx="6264696" cy="504056"/>
          </a:xfrm>
        </p:spPr>
        <p:txBody>
          <a:bodyPr>
            <a:normAutofit/>
          </a:bodyPr>
          <a:lstStyle/>
          <a:p>
            <a:pPr algn="l"/>
            <a:r>
              <a:rPr lang="en-GB" sz="2400" b="1" dirty="0" smtClean="0">
                <a:solidFill>
                  <a:srgbClr val="002060"/>
                </a:solidFill>
              </a:rPr>
              <a:t>Plan on a Page</a:t>
            </a:r>
            <a:endParaRPr lang="en-GB" sz="2400" b="1" dirty="0">
              <a:solidFill>
                <a:srgbClr val="002060"/>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187" t="17350" r="2735" b="7713"/>
          <a:stretch/>
        </p:blipFill>
        <p:spPr bwMode="auto">
          <a:xfrm>
            <a:off x="761630" y="1052736"/>
            <a:ext cx="762679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867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6</a:t>
            </a:fld>
            <a:endParaRPr lang="en-GB" dirty="0"/>
          </a:p>
        </p:txBody>
      </p:sp>
      <p:sp>
        <p:nvSpPr>
          <p:cNvPr id="6" name="Title 1"/>
          <p:cNvSpPr>
            <a:spLocks noGrp="1"/>
          </p:cNvSpPr>
          <p:nvPr>
            <p:ph type="title"/>
          </p:nvPr>
        </p:nvSpPr>
        <p:spPr>
          <a:xfrm>
            <a:off x="323528" y="295542"/>
            <a:ext cx="6264696" cy="504056"/>
          </a:xfrm>
        </p:spPr>
        <p:txBody>
          <a:bodyPr>
            <a:normAutofit/>
          </a:bodyPr>
          <a:lstStyle/>
          <a:p>
            <a:pPr algn="l"/>
            <a:r>
              <a:rPr lang="en-GB" sz="2400" b="1" dirty="0" smtClean="0">
                <a:solidFill>
                  <a:srgbClr val="002060"/>
                </a:solidFill>
              </a:rPr>
              <a:t>What is the Safeguarding Adults Board?</a:t>
            </a:r>
            <a:endParaRPr lang="en-GB" sz="2400" b="1" dirty="0">
              <a:solidFill>
                <a:srgbClr val="002060"/>
              </a:solidFill>
            </a:endParaRPr>
          </a:p>
        </p:txBody>
      </p:sp>
      <p:sp>
        <p:nvSpPr>
          <p:cNvPr id="11" name="TextBox 10"/>
          <p:cNvSpPr txBox="1"/>
          <p:nvPr/>
        </p:nvSpPr>
        <p:spPr>
          <a:xfrm>
            <a:off x="323528" y="1052736"/>
            <a:ext cx="8481743" cy="2826608"/>
          </a:xfrm>
          <a:prstGeom prst="rect">
            <a:avLst/>
          </a:prstGeom>
          <a:noFill/>
        </p:spPr>
        <p:txBody>
          <a:bodyPr wrap="square" rtlCol="0">
            <a:spAutoFit/>
          </a:bodyPr>
          <a:lstStyle/>
          <a:p>
            <a:pPr>
              <a:spcBef>
                <a:spcPts val="115"/>
              </a:spcBef>
              <a:spcAft>
                <a:spcPts val="115"/>
              </a:spcAft>
            </a:pPr>
            <a:r>
              <a:rPr lang="en-GB" sz="2400" b="1" dirty="0">
                <a:solidFill>
                  <a:srgbClr val="002060"/>
                </a:solidFill>
              </a:rPr>
              <a:t>Who we </a:t>
            </a:r>
            <a:r>
              <a:rPr lang="en-GB" sz="2400" b="1" dirty="0" smtClean="0">
                <a:solidFill>
                  <a:srgbClr val="002060"/>
                </a:solidFill>
              </a:rPr>
              <a:t>are</a:t>
            </a:r>
          </a:p>
          <a:p>
            <a:pPr>
              <a:spcBef>
                <a:spcPts val="115"/>
              </a:spcBef>
              <a:spcAft>
                <a:spcPts val="115"/>
              </a:spcAft>
            </a:pPr>
            <a:endParaRPr lang="en-GB" sz="400" dirty="0">
              <a:solidFill>
                <a:srgbClr val="002060"/>
              </a:solidFill>
            </a:endParaRPr>
          </a:p>
          <a:p>
            <a:pPr>
              <a:spcBef>
                <a:spcPts val="115"/>
              </a:spcBef>
              <a:spcAft>
                <a:spcPts val="115"/>
              </a:spcAft>
            </a:pPr>
            <a:r>
              <a:rPr lang="en-GB" dirty="0">
                <a:cs typeface="Arial" panose="020B0604020202020204" pitchFamily="34" charset="0"/>
              </a:rPr>
              <a:t>The Safeguarding Adults Board (SAB) is a multi-agency partnership which has statutory functions under the Care Act 2014. The main focus of the </a:t>
            </a:r>
            <a:r>
              <a:rPr lang="en-GB" dirty="0" smtClean="0">
                <a:cs typeface="Arial" panose="020B0604020202020204" pitchFamily="34" charset="0"/>
              </a:rPr>
              <a:t>SAB, </a:t>
            </a:r>
            <a:r>
              <a:rPr lang="en-GB" dirty="0">
                <a:cs typeface="Arial" panose="020B0604020202020204" pitchFamily="34" charset="0"/>
              </a:rPr>
              <a:t>is to ensure that in the Bradford District safeguarding arrangements work effectively so that Adults at risk are able to live their lives free from abuse or neglect. </a:t>
            </a:r>
            <a:endParaRPr lang="en-GB" dirty="0" smtClean="0">
              <a:cs typeface="Arial" panose="020B0604020202020204" pitchFamily="34" charset="0"/>
            </a:endParaRPr>
          </a:p>
          <a:p>
            <a:pPr>
              <a:spcBef>
                <a:spcPts val="115"/>
              </a:spcBef>
              <a:spcAft>
                <a:spcPts val="115"/>
              </a:spcAft>
            </a:pPr>
            <a:r>
              <a:rPr lang="en-GB" dirty="0" smtClean="0">
                <a:cs typeface="Arial" panose="020B0604020202020204" pitchFamily="34" charset="0"/>
              </a:rPr>
              <a:t>An </a:t>
            </a:r>
            <a:r>
              <a:rPr lang="en-GB" dirty="0">
                <a:cs typeface="Arial" panose="020B0604020202020204" pitchFamily="34" charset="0"/>
              </a:rPr>
              <a:t>Adult at risk is a person aged 18 or over who has needs for care and support and as a result of those needs is unable to protect themselves from either the risk of, or the experience of abuse or neglect. Unpaid carers such as partners, relatives or friends can also get help and support if they are being abused.</a:t>
            </a:r>
          </a:p>
        </p:txBody>
      </p:sp>
      <p:sp>
        <p:nvSpPr>
          <p:cNvPr id="13" name="TextBox 12"/>
          <p:cNvSpPr txBox="1"/>
          <p:nvPr/>
        </p:nvSpPr>
        <p:spPr>
          <a:xfrm>
            <a:off x="4694994" y="3903476"/>
            <a:ext cx="4080338" cy="1908215"/>
          </a:xfrm>
          <a:prstGeom prst="rect">
            <a:avLst/>
          </a:prstGeom>
          <a:noFill/>
        </p:spPr>
        <p:txBody>
          <a:bodyPr wrap="square" rtlCol="0">
            <a:spAutoFit/>
          </a:bodyPr>
          <a:lstStyle/>
          <a:p>
            <a:r>
              <a:rPr lang="en-GB" sz="2400" b="1" dirty="0">
                <a:solidFill>
                  <a:srgbClr val="002060"/>
                </a:solidFill>
              </a:rPr>
              <a:t>Whose responsibility is it? </a:t>
            </a:r>
          </a:p>
          <a:p>
            <a:endParaRPr lang="en-GB" sz="400" b="1" dirty="0" smtClean="0">
              <a:solidFill>
                <a:srgbClr val="002060"/>
              </a:solidFill>
            </a:endParaRPr>
          </a:p>
          <a:p>
            <a:r>
              <a:rPr lang="en-GB" dirty="0">
                <a:cs typeface="Arial" panose="020B0604020202020204" pitchFamily="34" charset="0"/>
              </a:rPr>
              <a:t>Safeguarding is everybody’s responsibility, for example: members of the public, friends, neighbours, staff and carers. </a:t>
            </a:r>
          </a:p>
          <a:p>
            <a:endParaRPr lang="en-GB" b="1" dirty="0" smtClean="0"/>
          </a:p>
        </p:txBody>
      </p:sp>
      <p:sp>
        <p:nvSpPr>
          <p:cNvPr id="14" name="TextBox 13"/>
          <p:cNvSpPr txBox="1"/>
          <p:nvPr/>
        </p:nvSpPr>
        <p:spPr>
          <a:xfrm>
            <a:off x="394241" y="3888673"/>
            <a:ext cx="4160629" cy="2185214"/>
          </a:xfrm>
          <a:prstGeom prst="rect">
            <a:avLst/>
          </a:prstGeom>
          <a:noFill/>
        </p:spPr>
        <p:txBody>
          <a:bodyPr wrap="square" rtlCol="0">
            <a:spAutoFit/>
          </a:bodyPr>
          <a:lstStyle/>
          <a:p>
            <a:r>
              <a:rPr lang="en-GB" sz="2400" b="1" dirty="0">
                <a:solidFill>
                  <a:srgbClr val="002060"/>
                </a:solidFill>
              </a:rPr>
              <a:t>What is adult abuse? </a:t>
            </a:r>
          </a:p>
          <a:p>
            <a:endParaRPr lang="en-GB" sz="400" b="1" dirty="0">
              <a:solidFill>
                <a:srgbClr val="002060"/>
              </a:solidFill>
            </a:endParaRPr>
          </a:p>
          <a:p>
            <a:r>
              <a:rPr lang="en-GB" dirty="0">
                <a:cs typeface="Arial" panose="020B0604020202020204" pitchFamily="34" charset="0"/>
              </a:rPr>
              <a:t>Abuse is when someone does or says things to another person to hurt, upset or make them frightened. There are many different types of abuse, more details can be found on our website: </a:t>
            </a:r>
            <a:r>
              <a:rPr lang="en-GB" b="1" dirty="0" smtClean="0">
                <a:solidFill>
                  <a:schemeClr val="tx2">
                    <a:lumMod val="60000"/>
                    <a:lumOff val="40000"/>
                  </a:schemeClr>
                </a:solidFill>
                <a:hlinkClick r:id="rId2"/>
              </a:rPr>
              <a:t>www.saferbradford.co.uk</a:t>
            </a:r>
            <a:r>
              <a:rPr lang="en-GB" b="1" dirty="0" smtClean="0">
                <a:solidFill>
                  <a:schemeClr val="tx2">
                    <a:lumMod val="60000"/>
                    <a:lumOff val="40000"/>
                  </a:schemeClr>
                </a:solidFill>
              </a:rPr>
              <a:t> </a:t>
            </a:r>
          </a:p>
        </p:txBody>
      </p:sp>
    </p:spTree>
    <p:extLst>
      <p:ext uri="{BB962C8B-B14F-4D97-AF65-F5344CB8AC3E}">
        <p14:creationId xmlns:p14="http://schemas.microsoft.com/office/powerpoint/2010/main" val="303770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7</a:t>
            </a:fld>
            <a:endParaRPr lang="en-GB" dirty="0"/>
          </a:p>
        </p:txBody>
      </p:sp>
      <p:sp>
        <p:nvSpPr>
          <p:cNvPr id="6" name="Title 1"/>
          <p:cNvSpPr>
            <a:spLocks noGrp="1"/>
          </p:cNvSpPr>
          <p:nvPr>
            <p:ph type="title"/>
          </p:nvPr>
        </p:nvSpPr>
        <p:spPr>
          <a:xfrm>
            <a:off x="323528" y="295542"/>
            <a:ext cx="3538736" cy="504056"/>
          </a:xfrm>
        </p:spPr>
        <p:txBody>
          <a:bodyPr>
            <a:normAutofit/>
          </a:bodyPr>
          <a:lstStyle/>
          <a:p>
            <a:pPr algn="l"/>
            <a:r>
              <a:rPr lang="en-GB" sz="2400" b="1" dirty="0" smtClean="0">
                <a:solidFill>
                  <a:srgbClr val="002060"/>
                </a:solidFill>
              </a:rPr>
              <a:t>Board Structure</a:t>
            </a:r>
            <a:endParaRPr lang="en-GB" sz="24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14425"/>
            <a:ext cx="62484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237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8</a:t>
            </a:fld>
            <a:endParaRPr lang="en-GB" dirty="0"/>
          </a:p>
        </p:txBody>
      </p:sp>
      <p:sp>
        <p:nvSpPr>
          <p:cNvPr id="6" name="Title 1"/>
          <p:cNvSpPr>
            <a:spLocks noGrp="1"/>
          </p:cNvSpPr>
          <p:nvPr>
            <p:ph type="title"/>
          </p:nvPr>
        </p:nvSpPr>
        <p:spPr>
          <a:xfrm>
            <a:off x="323528" y="295542"/>
            <a:ext cx="3538736" cy="504056"/>
          </a:xfrm>
        </p:spPr>
        <p:txBody>
          <a:bodyPr>
            <a:normAutofit/>
          </a:bodyPr>
          <a:lstStyle/>
          <a:p>
            <a:pPr algn="l"/>
            <a:r>
              <a:rPr lang="en-GB" sz="2400" b="1" dirty="0" smtClean="0">
                <a:solidFill>
                  <a:srgbClr val="002060"/>
                </a:solidFill>
              </a:rPr>
              <a:t>Board Structure</a:t>
            </a:r>
            <a:endParaRPr lang="en-GB" sz="2400" b="1" dirty="0">
              <a:solidFill>
                <a:srgbClr val="002060"/>
              </a:solidFill>
            </a:endParaRPr>
          </a:p>
        </p:txBody>
      </p:sp>
      <p:sp>
        <p:nvSpPr>
          <p:cNvPr id="2" name="Rectangle 1"/>
          <p:cNvSpPr/>
          <p:nvPr/>
        </p:nvSpPr>
        <p:spPr>
          <a:xfrm>
            <a:off x="539552" y="1196752"/>
            <a:ext cx="3726229" cy="4044697"/>
          </a:xfrm>
          <a:prstGeom prst="rect">
            <a:avLst/>
          </a:prstGeom>
        </p:spPr>
        <p:txBody>
          <a:bodyPr wrap="square">
            <a:spAutoFit/>
          </a:bodyPr>
          <a:lstStyle/>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Independent Chair</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City </a:t>
            </a:r>
            <a:r>
              <a:rPr lang="en-GB" sz="1400" dirty="0">
                <a:latin typeface="Arial" panose="020B0604020202020204" pitchFamily="34" charset="0"/>
                <a:cs typeface="Arial" panose="020B0604020202020204" pitchFamily="34" charset="0"/>
              </a:rPr>
              <a:t>of Bradford Metropolitan District</a:t>
            </a:r>
            <a:br>
              <a:rPr lang="en-GB" sz="1400" dirty="0">
                <a:latin typeface="Arial" panose="020B0604020202020204" pitchFamily="34" charset="0"/>
                <a:cs typeface="Arial" panose="020B0604020202020204" pitchFamily="34" charset="0"/>
              </a:rPr>
            </a:br>
            <a:r>
              <a:rPr lang="en-GB" sz="1400" dirty="0" smtClean="0">
                <a:latin typeface="Arial" panose="020B0604020202020204" pitchFamily="34" charset="0"/>
                <a:cs typeface="Arial" panose="020B0604020202020204" pitchFamily="34" charset="0"/>
              </a:rPr>
              <a:t>Council</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West </a:t>
            </a:r>
            <a:r>
              <a:rPr lang="en-GB" sz="1400" dirty="0">
                <a:latin typeface="Arial" panose="020B0604020202020204" pitchFamily="34" charset="0"/>
                <a:cs typeface="Arial" panose="020B0604020202020204" pitchFamily="34" charset="0"/>
              </a:rPr>
              <a:t>Yorkshire </a:t>
            </a:r>
            <a:r>
              <a:rPr lang="en-GB" sz="1400" dirty="0" smtClean="0">
                <a:latin typeface="Arial" panose="020B0604020202020204" pitchFamily="34" charset="0"/>
                <a:cs typeface="Arial" panose="020B0604020202020204" pitchFamily="34" charset="0"/>
              </a:rPr>
              <a:t>Police</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Yorkshire </a:t>
            </a:r>
            <a:r>
              <a:rPr lang="en-GB" sz="1400" dirty="0">
                <a:latin typeface="Arial" panose="020B0604020202020204" pitchFamily="34" charset="0"/>
                <a:cs typeface="Arial" panose="020B0604020202020204" pitchFamily="34" charset="0"/>
              </a:rPr>
              <a:t>Ambulance Service NHS </a:t>
            </a:r>
            <a:r>
              <a:rPr lang="en-GB" sz="1400" dirty="0" smtClean="0">
                <a:latin typeface="Arial" panose="020B0604020202020204" pitchFamily="34" charset="0"/>
                <a:cs typeface="Arial" panose="020B0604020202020204" pitchFamily="34" charset="0"/>
              </a:rPr>
              <a:t>Trust</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West </a:t>
            </a:r>
            <a:r>
              <a:rPr lang="en-GB" sz="1400" dirty="0">
                <a:latin typeface="Arial" panose="020B0604020202020204" pitchFamily="34" charset="0"/>
                <a:cs typeface="Arial" panose="020B0604020202020204" pitchFamily="34" charset="0"/>
              </a:rPr>
              <a:t>Yorkshire Fire and Rescue </a:t>
            </a:r>
            <a:r>
              <a:rPr lang="en-GB" sz="1400" dirty="0" smtClean="0">
                <a:latin typeface="Arial" panose="020B0604020202020204" pitchFamily="34" charset="0"/>
                <a:cs typeface="Arial" panose="020B0604020202020204" pitchFamily="34" charset="0"/>
              </a:rPr>
              <a:t>Service</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Bradford </a:t>
            </a:r>
            <a:r>
              <a:rPr lang="en-GB" sz="1400" dirty="0">
                <a:latin typeface="Arial" panose="020B0604020202020204" pitchFamily="34" charset="0"/>
                <a:cs typeface="Arial" panose="020B0604020202020204" pitchFamily="34" charset="0"/>
              </a:rPr>
              <a:t>District, Bradford City </a:t>
            </a:r>
            <a:r>
              <a:rPr lang="en-GB" sz="1400" dirty="0" smtClean="0">
                <a:latin typeface="Arial" panose="020B0604020202020204" pitchFamily="34" charset="0"/>
                <a:cs typeface="Arial" panose="020B0604020202020204" pitchFamily="34" charset="0"/>
              </a:rPr>
              <a:t>and Airedale</a:t>
            </a:r>
            <a:r>
              <a:rPr lang="en-GB" sz="1400" dirty="0">
                <a:latin typeface="Arial" panose="020B0604020202020204" pitchFamily="34" charset="0"/>
                <a:cs typeface="Arial" panose="020B0604020202020204" pitchFamily="34" charset="0"/>
              </a:rPr>
              <a:t>, Wharfedale and Craven </a:t>
            </a:r>
            <a:r>
              <a:rPr lang="en-GB" sz="1400" dirty="0" smtClean="0">
                <a:latin typeface="Arial" panose="020B0604020202020204" pitchFamily="34" charset="0"/>
                <a:cs typeface="Arial" panose="020B0604020202020204" pitchFamily="34" charset="0"/>
              </a:rPr>
              <a:t>CCGs</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Airedale </a:t>
            </a:r>
            <a:r>
              <a:rPr lang="en-GB" sz="1400" dirty="0">
                <a:latin typeface="Arial" panose="020B0604020202020204" pitchFamily="34" charset="0"/>
                <a:cs typeface="Arial" panose="020B0604020202020204" pitchFamily="34" charset="0"/>
              </a:rPr>
              <a:t>NHS Foundation </a:t>
            </a:r>
            <a:r>
              <a:rPr lang="en-GB" sz="1400" dirty="0" smtClean="0">
                <a:latin typeface="Arial" panose="020B0604020202020204" pitchFamily="34" charset="0"/>
                <a:cs typeface="Arial" panose="020B0604020202020204" pitchFamily="34" charset="0"/>
              </a:rPr>
              <a:t>Trust</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Hanover </a:t>
            </a:r>
            <a:r>
              <a:rPr lang="en-GB" sz="1400" dirty="0">
                <a:latin typeface="Arial" panose="020B0604020202020204" pitchFamily="34" charset="0"/>
                <a:cs typeface="Arial" panose="020B0604020202020204" pitchFamily="34" charset="0"/>
              </a:rPr>
              <a:t>Housing</a:t>
            </a:r>
          </a:p>
          <a:p>
            <a:pPr marL="182563" indent="-182563">
              <a:spcBef>
                <a:spcPts val="110"/>
              </a:spcBef>
              <a:spcAft>
                <a:spcPts val="110"/>
              </a:spcAft>
              <a:buFont typeface="Arial" panose="020B0604020202020204" pitchFamily="34" charset="0"/>
              <a:buChar char="•"/>
            </a:pPr>
            <a:r>
              <a:rPr lang="en-GB" sz="1400" dirty="0">
                <a:latin typeface="Arial" panose="020B0604020202020204" pitchFamily="34" charset="0"/>
                <a:cs typeface="Arial" panose="020B0604020202020204" pitchFamily="34" charset="0"/>
              </a:rPr>
              <a:t>Healthwatch</a:t>
            </a:r>
          </a:p>
          <a:p>
            <a:pPr marL="182563" indent="-182563">
              <a:spcBef>
                <a:spcPts val="110"/>
              </a:spcBef>
              <a:spcAft>
                <a:spcPts val="110"/>
              </a:spcAft>
              <a:buFont typeface="Arial" panose="020B0604020202020204" pitchFamily="34" charset="0"/>
              <a:buChar char="•"/>
            </a:pPr>
            <a:r>
              <a:rPr lang="en-GB" sz="1400" dirty="0">
                <a:latin typeface="Arial" panose="020B0604020202020204" pitchFamily="34" charset="0"/>
                <a:cs typeface="Arial" panose="020B0604020202020204" pitchFamily="34" charset="0"/>
              </a:rPr>
              <a:t>Equality </a:t>
            </a:r>
            <a:r>
              <a:rPr lang="en-GB" sz="1400" dirty="0" smtClean="0">
                <a:latin typeface="Arial" panose="020B0604020202020204" pitchFamily="34" charset="0"/>
                <a:cs typeface="Arial" panose="020B0604020202020204" pitchFamily="34" charset="0"/>
              </a:rPr>
              <a:t>Together</a:t>
            </a: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Bradford </a:t>
            </a:r>
            <a:r>
              <a:rPr lang="en-GB" sz="1400" dirty="0">
                <a:latin typeface="Arial" panose="020B0604020202020204" pitchFamily="34" charset="0"/>
                <a:cs typeface="Arial" panose="020B0604020202020204" pitchFamily="34" charset="0"/>
              </a:rPr>
              <a:t>People </a:t>
            </a:r>
            <a:r>
              <a:rPr lang="en-GB" sz="1400" dirty="0" smtClean="0">
                <a:latin typeface="Arial" panose="020B0604020202020204" pitchFamily="34" charset="0"/>
                <a:cs typeface="Arial" panose="020B0604020202020204" pitchFamily="34" charset="0"/>
              </a:rPr>
              <a:t>First</a:t>
            </a:r>
          </a:p>
          <a:p>
            <a:pPr marL="182563" indent="-182563">
              <a:spcBef>
                <a:spcPts val="110"/>
              </a:spcBef>
              <a:spcAft>
                <a:spcPts val="110"/>
              </a:spcAft>
              <a:buFont typeface="Arial" panose="020B0604020202020204" pitchFamily="34" charset="0"/>
              <a:buChar char="•"/>
            </a:pPr>
            <a:r>
              <a:rPr lang="en-GB" sz="1400" dirty="0">
                <a:latin typeface="Arial" panose="020B0604020202020204" pitchFamily="34" charset="0"/>
                <a:cs typeface="Arial" panose="020B0604020202020204" pitchFamily="34" charset="0"/>
              </a:rPr>
              <a:t>West Yorkshire Community Rehabilitation Company </a:t>
            </a:r>
            <a:endParaRPr lang="en-GB" sz="1400" dirty="0" smtClean="0">
              <a:latin typeface="Arial" panose="020B0604020202020204" pitchFamily="34" charset="0"/>
              <a:cs typeface="Arial" panose="020B0604020202020204" pitchFamily="34" charset="0"/>
            </a:endParaRPr>
          </a:p>
          <a:p>
            <a:pPr marL="182563" indent="-182563">
              <a:spcBef>
                <a:spcPts val="110"/>
              </a:spcBef>
              <a:spcAft>
                <a:spcPts val="110"/>
              </a:spcAft>
              <a:buFont typeface="Arial" panose="020B0604020202020204" pitchFamily="34" charset="0"/>
              <a:buChar char="•"/>
            </a:pPr>
            <a:r>
              <a:rPr lang="en-GB" sz="1400" dirty="0" smtClean="0">
                <a:latin typeface="Arial" panose="020B0604020202020204" pitchFamily="34" charset="0"/>
                <a:cs typeface="Arial" panose="020B0604020202020204" pitchFamily="34" charset="0"/>
              </a:rPr>
              <a:t>National Probation Service </a:t>
            </a:r>
            <a:endParaRPr lang="en-GB" sz="1400" dirty="0">
              <a:latin typeface="Arial" panose="020B0604020202020204" pitchFamily="34" charset="0"/>
              <a:cs typeface="Arial" panose="020B0604020202020204" pitchFamily="34" charset="0"/>
            </a:endParaRPr>
          </a:p>
          <a:p>
            <a:endParaRPr lang="en-GB" sz="1200" dirty="0" smtClean="0"/>
          </a:p>
        </p:txBody>
      </p:sp>
      <p:sp>
        <p:nvSpPr>
          <p:cNvPr id="8" name="TextBox 7"/>
          <p:cNvSpPr txBox="1"/>
          <p:nvPr/>
        </p:nvSpPr>
        <p:spPr>
          <a:xfrm>
            <a:off x="323528" y="764704"/>
            <a:ext cx="4752528" cy="461665"/>
          </a:xfrm>
          <a:prstGeom prst="rect">
            <a:avLst/>
          </a:prstGeom>
          <a:noFill/>
        </p:spPr>
        <p:txBody>
          <a:bodyPr wrap="square" rtlCol="0">
            <a:spAutoFit/>
          </a:bodyPr>
          <a:lstStyle/>
          <a:p>
            <a:pPr lvl="0"/>
            <a:r>
              <a:rPr lang="en-GB" sz="2400" b="1" dirty="0">
                <a:solidFill>
                  <a:srgbClr val="013D85"/>
                </a:solidFill>
              </a:rPr>
              <a:t>Membership to our Board includes: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961" y="5301208"/>
            <a:ext cx="699542" cy="69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0580" y="5301208"/>
            <a:ext cx="808484" cy="808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5157192"/>
            <a:ext cx="1027851" cy="102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5301208"/>
            <a:ext cx="1716782" cy="74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610" y="5229200"/>
            <a:ext cx="758590" cy="79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5373216"/>
            <a:ext cx="2266048"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996493" y="1134036"/>
            <a:ext cx="3319923" cy="1815882"/>
          </a:xfrm>
          <a:prstGeom prst="rect">
            <a:avLst/>
          </a:prstGeom>
          <a:noFill/>
        </p:spPr>
        <p:txBody>
          <a:bodyPr wrap="square" rtlCol="0">
            <a:spAutoFit/>
          </a:bodyPr>
          <a:lstStyle/>
          <a:p>
            <a:pPr marL="182563" indent="-182563">
              <a:buFont typeface="Arial" panose="020B0604020202020204" pitchFamily="34" charset="0"/>
              <a:buChar char="•"/>
            </a:pPr>
            <a:r>
              <a:rPr lang="en-GB" sz="1400" dirty="0" err="1">
                <a:latin typeface="Arial" panose="020B0604020202020204" pitchFamily="34" charset="0"/>
                <a:cs typeface="Arial" panose="020B0604020202020204" pitchFamily="34" charset="0"/>
              </a:rPr>
              <a:t>Incommunities</a:t>
            </a:r>
            <a:endParaRPr lang="en-GB" sz="1400" dirty="0">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GB" sz="1400" dirty="0">
                <a:latin typeface="Arial" panose="020B0604020202020204" pitchFamily="34" charset="0"/>
                <a:cs typeface="Arial" panose="020B0604020202020204" pitchFamily="34" charset="0"/>
              </a:rPr>
              <a:t>Bradford Teaching Hospitals NHS Foundation Trust Independent Sector</a:t>
            </a:r>
          </a:p>
          <a:p>
            <a:pPr marL="182563" indent="-182563">
              <a:buFont typeface="Arial" panose="020B0604020202020204" pitchFamily="34" charset="0"/>
              <a:buChar char="•"/>
            </a:pPr>
            <a:r>
              <a:rPr lang="en-GB" sz="1400" dirty="0">
                <a:latin typeface="Arial" panose="020B0604020202020204" pitchFamily="34" charset="0"/>
                <a:cs typeface="Arial" panose="020B0604020202020204" pitchFamily="34" charset="0"/>
              </a:rPr>
              <a:t>Bradford District Care NHS Foundation Trust </a:t>
            </a:r>
          </a:p>
          <a:p>
            <a:pPr marL="182563" indent="-182563">
              <a:buFont typeface="Arial" panose="020B0604020202020204" pitchFamily="34" charset="0"/>
              <a:buChar char="•"/>
            </a:pPr>
            <a:r>
              <a:rPr lang="en-GB" sz="1400" dirty="0">
                <a:latin typeface="Arial" panose="020B0604020202020204" pitchFamily="34" charset="0"/>
                <a:cs typeface="Arial" panose="020B0604020202020204" pitchFamily="34" charset="0"/>
              </a:rPr>
              <a:t>NHS England</a:t>
            </a:r>
          </a:p>
          <a:p>
            <a:pPr marL="182563" indent="-182563">
              <a:buFont typeface="Arial" panose="020B0604020202020204" pitchFamily="34" charset="0"/>
              <a:buChar char="•"/>
            </a:pPr>
            <a:r>
              <a:rPr lang="en-GB" sz="1400" dirty="0">
                <a:latin typeface="Arial" panose="020B0604020202020204" pitchFamily="34" charset="0"/>
                <a:cs typeface="Arial" panose="020B0604020202020204" pitchFamily="34" charset="0"/>
              </a:rPr>
              <a:t>Alzheimers Society</a:t>
            </a:r>
          </a:p>
          <a:p>
            <a:pPr marL="182563" indent="-182563">
              <a:buFont typeface="Arial" panose="020B0604020202020204" pitchFamily="34" charset="0"/>
              <a:buChar char="•"/>
            </a:pPr>
            <a:r>
              <a:rPr lang="en-GB" sz="1400" dirty="0">
                <a:latin typeface="Arial" panose="020B0604020202020204" pitchFamily="34" charset="0"/>
                <a:cs typeface="Arial" panose="020B0604020202020204" pitchFamily="34" charset="0"/>
              </a:rPr>
              <a:t>Choice Advocacy</a:t>
            </a:r>
          </a:p>
        </p:txBody>
      </p:sp>
      <p:sp>
        <p:nvSpPr>
          <p:cNvPr id="15" name="TextBox 14"/>
          <p:cNvSpPr txBox="1"/>
          <p:nvPr/>
        </p:nvSpPr>
        <p:spPr>
          <a:xfrm>
            <a:off x="5046110" y="2933590"/>
            <a:ext cx="2783259" cy="369332"/>
          </a:xfrm>
          <a:prstGeom prst="rect">
            <a:avLst/>
          </a:prstGeom>
          <a:noFill/>
        </p:spPr>
        <p:txBody>
          <a:bodyPr wrap="square" rtlCol="0">
            <a:spAutoFit/>
          </a:bodyPr>
          <a:lstStyle/>
          <a:p>
            <a:pPr lvl="0"/>
            <a:r>
              <a:rPr lang="en-GB" b="1" dirty="0" smtClean="0">
                <a:solidFill>
                  <a:srgbClr val="013D85"/>
                </a:solidFill>
              </a:rPr>
              <a:t>Expenditure &amp; Funding</a:t>
            </a:r>
            <a:r>
              <a:rPr lang="en-GB" sz="1600" b="1" dirty="0" smtClean="0">
                <a:solidFill>
                  <a:srgbClr val="013D85"/>
                </a:solidFill>
              </a:rPr>
              <a:t>:</a:t>
            </a:r>
            <a:endParaRPr lang="en-GB" sz="1600" b="1" dirty="0">
              <a:solidFill>
                <a:srgbClr val="013D85"/>
              </a:solidFill>
            </a:endParaRPr>
          </a:p>
        </p:txBody>
      </p:sp>
      <p:sp>
        <p:nvSpPr>
          <p:cNvPr id="16" name="TextBox 15"/>
          <p:cNvSpPr txBox="1"/>
          <p:nvPr/>
        </p:nvSpPr>
        <p:spPr>
          <a:xfrm>
            <a:off x="5076056" y="3288454"/>
            <a:ext cx="2808313" cy="1815882"/>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Staffing </a:t>
            </a:r>
            <a:r>
              <a:rPr lang="en-GB" sz="1400" dirty="0">
                <a:latin typeface="Arial" panose="020B0604020202020204" pitchFamily="34" charset="0"/>
                <a:cs typeface="Arial" panose="020B0604020202020204" pitchFamily="34" charset="0"/>
              </a:rPr>
              <a:t>- £182,050 &amp; Other £600 – Total - £182,650</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Funded </a:t>
            </a:r>
            <a:r>
              <a:rPr lang="en-GB" sz="1400" dirty="0">
                <a:latin typeface="Arial" panose="020B0604020202020204" pitchFamily="34" charset="0"/>
                <a:cs typeface="Arial" panose="020B0604020202020204" pitchFamily="34" charset="0"/>
              </a:rPr>
              <a:t>by: </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CCG’s - £57,700</a:t>
            </a:r>
          </a:p>
          <a:p>
            <a:r>
              <a:rPr lang="en-GB" sz="1400" dirty="0" smtClean="0">
                <a:latin typeface="Arial" panose="020B0604020202020204" pitchFamily="34" charset="0"/>
                <a:cs typeface="Arial" panose="020B0604020202020204" pitchFamily="34" charset="0"/>
              </a:rPr>
              <a:t>Police </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17,700</a:t>
            </a:r>
          </a:p>
          <a:p>
            <a:r>
              <a:rPr lang="en-GB" sz="1400" dirty="0" smtClean="0">
                <a:latin typeface="Arial" panose="020B0604020202020204" pitchFamily="34" charset="0"/>
                <a:cs typeface="Arial" panose="020B0604020202020204" pitchFamily="34" charset="0"/>
              </a:rPr>
              <a:t>Local Authority </a:t>
            </a:r>
            <a:r>
              <a:rPr lang="en-GB" sz="1400" dirty="0">
                <a:latin typeface="Arial" panose="020B0604020202020204" pitchFamily="34" charset="0"/>
                <a:cs typeface="Arial" panose="020B0604020202020204" pitchFamily="34" charset="0"/>
              </a:rPr>
              <a:t>budget £ 107,250</a:t>
            </a:r>
          </a:p>
          <a:p>
            <a:r>
              <a:rPr lang="en-GB" sz="1400" dirty="0"/>
              <a:t> </a:t>
            </a:r>
          </a:p>
        </p:txBody>
      </p:sp>
    </p:spTree>
    <p:extLst>
      <p:ext uri="{BB962C8B-B14F-4D97-AF65-F5344CB8AC3E}">
        <p14:creationId xmlns:p14="http://schemas.microsoft.com/office/powerpoint/2010/main" val="382477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Annual Report 2018 - 2019</a:t>
            </a:r>
            <a:endParaRPr lang="en-GB" dirty="0"/>
          </a:p>
        </p:txBody>
      </p:sp>
      <p:sp>
        <p:nvSpPr>
          <p:cNvPr id="5" name="Slide Number Placeholder 4"/>
          <p:cNvSpPr>
            <a:spLocks noGrp="1"/>
          </p:cNvSpPr>
          <p:nvPr>
            <p:ph type="sldNum" sz="quarter" idx="12"/>
          </p:nvPr>
        </p:nvSpPr>
        <p:spPr/>
        <p:txBody>
          <a:bodyPr/>
          <a:lstStyle/>
          <a:p>
            <a:fld id="{90111369-2B19-4382-BFEC-7374E398E203}" type="slidenum">
              <a:rPr lang="en-GB" smtClean="0"/>
              <a:t>9</a:t>
            </a:fld>
            <a:endParaRPr lang="en-GB" dirty="0"/>
          </a:p>
        </p:txBody>
      </p:sp>
      <p:sp>
        <p:nvSpPr>
          <p:cNvPr id="7" name="Title 1"/>
          <p:cNvSpPr>
            <a:spLocks noGrp="1"/>
          </p:cNvSpPr>
          <p:nvPr>
            <p:ph type="title"/>
          </p:nvPr>
        </p:nvSpPr>
        <p:spPr>
          <a:xfrm>
            <a:off x="323528" y="295542"/>
            <a:ext cx="3538736" cy="504056"/>
          </a:xfrm>
        </p:spPr>
        <p:txBody>
          <a:bodyPr>
            <a:normAutofit/>
          </a:bodyPr>
          <a:lstStyle/>
          <a:p>
            <a:pPr algn="l"/>
            <a:r>
              <a:rPr lang="en-GB" sz="2400" b="1" dirty="0" smtClean="0">
                <a:solidFill>
                  <a:srgbClr val="002060"/>
                </a:solidFill>
              </a:rPr>
              <a:t>Strategic Statement</a:t>
            </a:r>
            <a:endParaRPr lang="en-GB" sz="2400" b="1" dirty="0">
              <a:solidFill>
                <a:srgbClr val="002060"/>
              </a:solidFill>
            </a:endParaRPr>
          </a:p>
        </p:txBody>
      </p:sp>
      <p:sp>
        <p:nvSpPr>
          <p:cNvPr id="8" name="Content Placeholder 7"/>
          <p:cNvSpPr>
            <a:spLocks noGrp="1"/>
          </p:cNvSpPr>
          <p:nvPr>
            <p:ph idx="1"/>
          </p:nvPr>
        </p:nvSpPr>
        <p:spPr>
          <a:xfrm>
            <a:off x="467544" y="1166018"/>
            <a:ext cx="8208912" cy="1182862"/>
          </a:xfrm>
        </p:spPr>
        <p:txBody>
          <a:bodyPr>
            <a:normAutofit fontScale="92500" lnSpcReduction="20000"/>
          </a:bodyPr>
          <a:lstStyle/>
          <a:p>
            <a:pPr marL="0" indent="0">
              <a:lnSpc>
                <a:spcPct val="110000"/>
              </a:lnSpc>
              <a:buNone/>
            </a:pPr>
            <a:r>
              <a:rPr lang="en-GB" sz="2000" b="1" dirty="0">
                <a:solidFill>
                  <a:srgbClr val="002060"/>
                </a:solidFill>
              </a:rPr>
              <a:t>Our Strategic Statement</a:t>
            </a:r>
            <a:r>
              <a:rPr lang="en-GB" sz="2000" dirty="0">
                <a:solidFill>
                  <a:srgbClr val="002060"/>
                </a:solidFill>
              </a:rPr>
              <a:t> </a:t>
            </a:r>
          </a:p>
          <a:p>
            <a:pPr marL="0" indent="0">
              <a:lnSpc>
                <a:spcPct val="110000"/>
              </a:lnSpc>
              <a:buNone/>
            </a:pPr>
            <a:r>
              <a:rPr lang="en-GB" sz="1800" dirty="0">
                <a:cs typeface="Arial" panose="020B0604020202020204" pitchFamily="34" charset="0"/>
              </a:rPr>
              <a:t>We will work together with partner organisations and people in our communities so that Adults can live the best lives they can with their wellbeing and rights being supported, safe from abuse and neglect</a:t>
            </a:r>
            <a:r>
              <a:rPr lang="en-GB" sz="1800" dirty="0" smtClean="0">
                <a:cs typeface="Arial" panose="020B0604020202020204" pitchFamily="34" charset="0"/>
              </a:rPr>
              <a:t>.</a:t>
            </a:r>
            <a:endParaRPr lang="en-GB" sz="1800" dirty="0">
              <a:cs typeface="Arial" panose="020B0604020202020204" pitchFamily="34" charset="0"/>
            </a:endParaRPr>
          </a:p>
        </p:txBody>
      </p:sp>
      <p:sp>
        <p:nvSpPr>
          <p:cNvPr id="10" name="Text Box 7"/>
          <p:cNvSpPr txBox="1"/>
          <p:nvPr/>
        </p:nvSpPr>
        <p:spPr>
          <a:xfrm>
            <a:off x="750058" y="4581128"/>
            <a:ext cx="3389894" cy="16765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90000"/>
              </a:lnSpc>
              <a:spcBef>
                <a:spcPct val="20000"/>
              </a:spcBef>
              <a:spcAft>
                <a:spcPts val="1000"/>
              </a:spcAft>
            </a:pPr>
            <a:r>
              <a:rPr lang="en-GB" sz="2000" b="1" dirty="0">
                <a:solidFill>
                  <a:srgbClr val="002060"/>
                </a:solidFill>
                <a:effectLst/>
                <a:latin typeface="+mj-lt"/>
                <a:ea typeface="Calibri"/>
                <a:cs typeface="Times New Roman"/>
              </a:rPr>
              <a:t>Our vision</a:t>
            </a:r>
            <a:r>
              <a:rPr lang="en-GB" sz="2000" dirty="0">
                <a:solidFill>
                  <a:srgbClr val="002060"/>
                </a:solidFill>
                <a:effectLst/>
                <a:latin typeface="+mj-lt"/>
                <a:ea typeface="Calibri"/>
                <a:cs typeface="Times New Roman"/>
              </a:rPr>
              <a:t>                                        </a:t>
            </a:r>
            <a:r>
              <a:rPr lang="en-GB" sz="1700" dirty="0">
                <a:solidFill>
                  <a:schemeClr val="tx1"/>
                </a:solidFill>
                <a:cs typeface="Arial" panose="020B0604020202020204" pitchFamily="34" charset="0"/>
              </a:rPr>
              <a:t>Is to promote happiness by working together to help people feel safe - free from abuse and neglect</a:t>
            </a:r>
          </a:p>
          <a:p>
            <a:pPr>
              <a:lnSpc>
                <a:spcPct val="115000"/>
              </a:lnSpc>
              <a:spcAft>
                <a:spcPts val="1000"/>
              </a:spcAft>
            </a:pPr>
            <a:r>
              <a:rPr lang="en-GB" sz="1100" dirty="0">
                <a:effectLst/>
                <a:ea typeface="Calibri"/>
                <a:cs typeface="Times New Roman"/>
              </a:rPr>
              <a:t> </a:t>
            </a:r>
          </a:p>
        </p:txBody>
      </p:sp>
      <p:sp>
        <p:nvSpPr>
          <p:cNvPr id="11" name="Text Box 9"/>
          <p:cNvSpPr txBox="1"/>
          <p:nvPr/>
        </p:nvSpPr>
        <p:spPr>
          <a:xfrm>
            <a:off x="5238570" y="4591330"/>
            <a:ext cx="3221861" cy="18002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90000"/>
              </a:lnSpc>
              <a:spcBef>
                <a:spcPct val="20000"/>
              </a:spcBef>
              <a:spcAft>
                <a:spcPts val="1000"/>
              </a:spcAft>
            </a:pPr>
            <a:r>
              <a:rPr lang="en-GB" sz="2000" b="1" dirty="0">
                <a:solidFill>
                  <a:srgbClr val="002060"/>
                </a:solidFill>
                <a:effectLst/>
                <a:ea typeface="Calibri"/>
                <a:cs typeface="Times New Roman"/>
              </a:rPr>
              <a:t>Our mission</a:t>
            </a:r>
            <a:r>
              <a:rPr lang="en-GB" sz="2000" dirty="0">
                <a:solidFill>
                  <a:srgbClr val="002060"/>
                </a:solidFill>
                <a:effectLst/>
                <a:ea typeface="Calibri"/>
                <a:cs typeface="Times New Roman"/>
              </a:rPr>
              <a:t>        </a:t>
            </a:r>
            <a:r>
              <a:rPr lang="en-GB" sz="2000" dirty="0" smtClean="0">
                <a:solidFill>
                  <a:srgbClr val="002060"/>
                </a:solidFill>
                <a:effectLst/>
                <a:ea typeface="Calibri"/>
                <a:cs typeface="Times New Roman"/>
              </a:rPr>
              <a:t>                            </a:t>
            </a:r>
            <a:r>
              <a:rPr lang="en-GB" sz="1700" dirty="0">
                <a:cs typeface="Arial" panose="020B0604020202020204" pitchFamily="34" charset="0"/>
              </a:rPr>
              <a:t>Is to put the wellbeing and safety of adult at risk of abuse at the heart of everything we do</a:t>
            </a:r>
          </a:p>
          <a:p>
            <a:pPr>
              <a:spcAft>
                <a:spcPts val="1000"/>
              </a:spcAft>
            </a:pPr>
            <a:r>
              <a:rPr lang="en-GB" sz="1100" dirty="0">
                <a:effectLst/>
                <a:latin typeface="Calibri"/>
                <a:ea typeface="Calibri"/>
                <a:cs typeface="Times New Roman"/>
              </a:rPr>
              <a:t> </a:t>
            </a:r>
          </a:p>
        </p:txBody>
      </p:sp>
      <p:pic>
        <p:nvPicPr>
          <p:cNvPr id="13" name="Picture 12" descr="Image result for man looking up at sky free image"/>
          <p:cNvPicPr/>
          <p:nvPr/>
        </p:nvPicPr>
        <p:blipFill rotWithShape="1">
          <a:blip r:embed="rId2">
            <a:extLst>
              <a:ext uri="{28A0092B-C50C-407E-A947-70E740481C1C}">
                <a14:useLocalDpi xmlns:a14="http://schemas.microsoft.com/office/drawing/2010/main" val="0"/>
              </a:ext>
            </a:extLst>
          </a:blip>
          <a:srcRect l="19435" t="32317" r="-1"/>
          <a:stretch/>
        </p:blipFill>
        <p:spPr bwMode="auto">
          <a:xfrm>
            <a:off x="755576" y="2559630"/>
            <a:ext cx="3221861" cy="1850342"/>
          </a:xfrm>
          <a:prstGeom prst="rect">
            <a:avLst/>
          </a:prstGeom>
          <a:noFill/>
          <a:ln>
            <a:noFill/>
          </a:ln>
          <a:extLst>
            <a:ext uri="{53640926-AAD7-44D8-BBD7-CCE9431645EC}">
              <a14:shadowObscured xmlns:a14="http://schemas.microsoft.com/office/drawing/2010/main"/>
            </a:ext>
          </a:extLst>
        </p:spPr>
      </p:pic>
      <p:pic>
        <p:nvPicPr>
          <p:cNvPr id="1026" name="Picture 2" descr="Image result for free holding old hands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4033" t="8974" b="15667"/>
          <a:stretch/>
        </p:blipFill>
        <p:spPr bwMode="auto">
          <a:xfrm>
            <a:off x="5206400" y="2527135"/>
            <a:ext cx="3221861" cy="188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10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3103</TotalTime>
  <Words>6302</Words>
  <Application>Microsoft Office PowerPoint</Application>
  <PresentationFormat>On-screen Show (4:3)</PresentationFormat>
  <Paragraphs>467</Paragraphs>
  <Slides>32</Slides>
  <Notes>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Custom Design</vt:lpstr>
      <vt:lpstr>PowerPoint Presentation</vt:lpstr>
      <vt:lpstr>Table of Contents</vt:lpstr>
      <vt:lpstr>Introduction from the Independent Chair of the Board – Jane Geraghty</vt:lpstr>
      <vt:lpstr>Executive Summary</vt:lpstr>
      <vt:lpstr>Plan on a Page</vt:lpstr>
      <vt:lpstr>What is the Safeguarding Adults Board?</vt:lpstr>
      <vt:lpstr>Board Structure</vt:lpstr>
      <vt:lpstr>Board Structure</vt:lpstr>
      <vt:lpstr>Strategic Statement</vt:lpstr>
      <vt:lpstr>The Care Act 2014 asks all Safeguarding Boards and its partners to follow the following six key Safeguarding Principles: </vt:lpstr>
      <vt:lpstr>Key Priorities</vt:lpstr>
      <vt:lpstr>PowerPoint Presentation</vt:lpstr>
      <vt:lpstr>Data Summary</vt:lpstr>
      <vt:lpstr>Data Summary</vt:lpstr>
      <vt:lpstr>Data Summary</vt:lpstr>
      <vt:lpstr>Data Summary</vt:lpstr>
      <vt:lpstr>Learning and Improvement</vt:lpstr>
      <vt:lpstr>Learning and Improvement - Feedback</vt:lpstr>
      <vt:lpstr>Safeguarding  Week   </vt:lpstr>
      <vt:lpstr>Making Safeguarding Personal</vt:lpstr>
      <vt:lpstr>The Safeguarding Voice Group</vt:lpstr>
      <vt:lpstr>Performance Quality and Assurance Group (PQAG)</vt:lpstr>
      <vt:lpstr>Collaborative arrangements with the Bradford  Partnership and Community Safety partners.  </vt:lpstr>
      <vt:lpstr>Communication and Engagement</vt:lpstr>
      <vt:lpstr>Partners Key Achievements In 2018-2019</vt:lpstr>
      <vt:lpstr>Partners Key Achievements In 2018-2019</vt:lpstr>
      <vt:lpstr>Partners Key Achievements In 2018-2019</vt:lpstr>
      <vt:lpstr>Partners Key Achievements In 2018-2019</vt:lpstr>
      <vt:lpstr>Partners Key Achievements In 2018-2019</vt:lpstr>
      <vt:lpstr>PowerPoint Presentation</vt:lpstr>
      <vt:lpstr>PowerPoint Presentation</vt:lpstr>
      <vt:lpstr>Abbreviation Matrix</vt:lpstr>
    </vt:vector>
  </TitlesOfParts>
  <Company>Bradford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Kitson</dc:creator>
  <cp:lastModifiedBy>Helen Davies</cp:lastModifiedBy>
  <cp:revision>203</cp:revision>
  <cp:lastPrinted>2020-03-04T14:08:27Z</cp:lastPrinted>
  <dcterms:created xsi:type="dcterms:W3CDTF">2020-01-09T13:10:10Z</dcterms:created>
  <dcterms:modified xsi:type="dcterms:W3CDTF">2020-04-22T15:01:39Z</dcterms:modified>
</cp:coreProperties>
</file>